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tiff" ContentType="image/tif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42"/>
  </p:notesMasterIdLst>
  <p:sldIdLst>
    <p:sldId id="259" r:id="rId2"/>
    <p:sldId id="258" r:id="rId3"/>
    <p:sldId id="260" r:id="rId4"/>
    <p:sldId id="298" r:id="rId5"/>
    <p:sldId id="299" r:id="rId6"/>
    <p:sldId id="262" r:id="rId7"/>
    <p:sldId id="300" r:id="rId8"/>
    <p:sldId id="341" r:id="rId9"/>
    <p:sldId id="302" r:id="rId10"/>
    <p:sldId id="330" r:id="rId11"/>
    <p:sldId id="346" r:id="rId12"/>
    <p:sldId id="325" r:id="rId13"/>
    <p:sldId id="301" r:id="rId14"/>
    <p:sldId id="339" r:id="rId15"/>
    <p:sldId id="266" r:id="rId16"/>
    <p:sldId id="347" r:id="rId17"/>
    <p:sldId id="275" r:id="rId18"/>
    <p:sldId id="305" r:id="rId19"/>
    <p:sldId id="329" r:id="rId20"/>
    <p:sldId id="340" r:id="rId21"/>
    <p:sldId id="307" r:id="rId22"/>
    <p:sldId id="308" r:id="rId23"/>
    <p:sldId id="320" r:id="rId24"/>
    <p:sldId id="321" r:id="rId25"/>
    <p:sldId id="323" r:id="rId26"/>
    <p:sldId id="324" r:id="rId27"/>
    <p:sldId id="278" r:id="rId28"/>
    <p:sldId id="296" r:id="rId29"/>
    <p:sldId id="310" r:id="rId30"/>
    <p:sldId id="313" r:id="rId31"/>
    <p:sldId id="284" r:id="rId32"/>
    <p:sldId id="317" r:id="rId33"/>
    <p:sldId id="314" r:id="rId34"/>
    <p:sldId id="316" r:id="rId35"/>
    <p:sldId id="315" r:id="rId36"/>
    <p:sldId id="318" r:id="rId37"/>
    <p:sldId id="326" r:id="rId38"/>
    <p:sldId id="342" r:id="rId39"/>
    <p:sldId id="343" r:id="rId40"/>
    <p:sldId id="345" r:id="rId41"/>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074" autoAdjust="0"/>
    <p:restoredTop sz="94624" autoAdjust="0"/>
  </p:normalViewPr>
  <p:slideViewPr>
    <p:cSldViewPr>
      <p:cViewPr>
        <p:scale>
          <a:sx n="70" d="100"/>
          <a:sy n="70" d="100"/>
        </p:scale>
        <p:origin x="-1404" y="-72"/>
      </p:cViewPr>
      <p:guideLst>
        <p:guide orient="horz" pos="2160"/>
        <p:guide pos="2880"/>
      </p:guideLst>
    </p:cSldViewPr>
  </p:slideViewPr>
  <p:outlineViewPr>
    <p:cViewPr>
      <p:scale>
        <a:sx n="33" d="100"/>
        <a:sy n="33" d="100"/>
      </p:scale>
      <p:origin x="0" y="5226"/>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5" d="100"/>
          <a:sy n="55" d="100"/>
        </p:scale>
        <p:origin x="-2856"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ru-RU" dirty="0"/>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F1B2AAE6-D71C-4F5B-991A-9CA3943A01B8}" type="datetimeFigureOut">
              <a:rPr lang="ru-RU"/>
              <a:pPr>
                <a:defRPr/>
              </a:pPr>
              <a:t>09.12.2016</a:t>
            </a:fld>
            <a:endParaRPr lang="ru-RU" dirty="0"/>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dirty="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ru-RU" dirty="0"/>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C5ED37A9-7B2E-4AFC-8088-EA6D691C9CBF}" type="slidenum">
              <a:rPr lang="ru-RU"/>
              <a:pPr>
                <a:defRPr/>
              </a:pPr>
              <a:t>‹#›</a:t>
            </a:fld>
            <a:endParaRPr lang="ru-RU"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pPr>
              <a:defRPr/>
            </a:pPr>
            <a:fld id="{C5ED37A9-7B2E-4AFC-8088-EA6D691C9CBF}" type="slidenum">
              <a:rPr lang="ru-RU" smtClean="0"/>
              <a:pPr>
                <a:defRPr/>
              </a:pPr>
              <a:t>1</a:t>
            </a:fld>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ru-RU" smtClean="0"/>
              <a:t>Образец заголовка</a:t>
            </a:r>
            <a:endParaRPr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4" name="Дата 9"/>
          <p:cNvSpPr>
            <a:spLocks noGrp="1"/>
          </p:cNvSpPr>
          <p:nvPr>
            <p:ph type="dt" sz="half" idx="10"/>
          </p:nvPr>
        </p:nvSpPr>
        <p:spPr/>
        <p:txBody>
          <a:bodyPr/>
          <a:lstStyle>
            <a:lvl1pPr>
              <a:defRPr/>
            </a:lvl1pPr>
          </a:lstStyle>
          <a:p>
            <a:pPr>
              <a:defRPr/>
            </a:pPr>
            <a:fld id="{C1F1BF92-316A-4A14-B200-4057DC4CA707}" type="datetimeFigureOut">
              <a:rPr lang="ru-RU"/>
              <a:pPr>
                <a:defRPr/>
              </a:pPr>
              <a:t>09.12.2016</a:t>
            </a:fld>
            <a:endParaRPr lang="ru-RU" dirty="0"/>
          </a:p>
        </p:txBody>
      </p:sp>
      <p:sp>
        <p:nvSpPr>
          <p:cNvPr id="5" name="Нижний колонтитул 21"/>
          <p:cNvSpPr>
            <a:spLocks noGrp="1"/>
          </p:cNvSpPr>
          <p:nvPr>
            <p:ph type="ftr" sz="quarter" idx="11"/>
          </p:nvPr>
        </p:nvSpPr>
        <p:spPr/>
        <p:txBody>
          <a:bodyPr/>
          <a:lstStyle>
            <a:lvl1pPr>
              <a:defRPr/>
            </a:lvl1pPr>
          </a:lstStyle>
          <a:p>
            <a:pPr>
              <a:defRPr/>
            </a:pPr>
            <a:endParaRPr lang="ru-RU" dirty="0"/>
          </a:p>
        </p:txBody>
      </p:sp>
      <p:sp>
        <p:nvSpPr>
          <p:cNvPr id="6" name="Номер слайда 17"/>
          <p:cNvSpPr>
            <a:spLocks noGrp="1"/>
          </p:cNvSpPr>
          <p:nvPr>
            <p:ph type="sldNum" sz="quarter" idx="12"/>
          </p:nvPr>
        </p:nvSpPr>
        <p:spPr/>
        <p:txBody>
          <a:bodyPr/>
          <a:lstStyle>
            <a:lvl1pPr>
              <a:defRPr/>
            </a:lvl1pPr>
          </a:lstStyle>
          <a:p>
            <a:pPr>
              <a:defRPr/>
            </a:pPr>
            <a:fld id="{E1FA2A3C-CD3A-434E-9A00-70E900CF7AAC}" type="slidenum">
              <a:rPr lang="ru-RU"/>
              <a:pPr>
                <a:defRPr/>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fld id="{588C223A-FF19-4C47-8913-484B06CAAF9C}" type="datetimeFigureOut">
              <a:rPr lang="ru-RU"/>
              <a:pPr>
                <a:defRPr/>
              </a:pPr>
              <a:t>09.12.2016</a:t>
            </a:fld>
            <a:endParaRPr lang="ru-RU" dirty="0"/>
          </a:p>
        </p:txBody>
      </p:sp>
      <p:sp>
        <p:nvSpPr>
          <p:cNvPr id="5" name="Нижний колонтитул 21"/>
          <p:cNvSpPr>
            <a:spLocks noGrp="1"/>
          </p:cNvSpPr>
          <p:nvPr>
            <p:ph type="ftr" sz="quarter" idx="11"/>
          </p:nvPr>
        </p:nvSpPr>
        <p:spPr/>
        <p:txBody>
          <a:bodyPr/>
          <a:lstStyle>
            <a:lvl1pPr>
              <a:defRPr/>
            </a:lvl1pPr>
          </a:lstStyle>
          <a:p>
            <a:pPr>
              <a:defRPr/>
            </a:pPr>
            <a:endParaRPr lang="ru-RU" dirty="0"/>
          </a:p>
        </p:txBody>
      </p:sp>
      <p:sp>
        <p:nvSpPr>
          <p:cNvPr id="6" name="Номер слайда 17"/>
          <p:cNvSpPr>
            <a:spLocks noGrp="1"/>
          </p:cNvSpPr>
          <p:nvPr>
            <p:ph type="sldNum" sz="quarter" idx="12"/>
          </p:nvPr>
        </p:nvSpPr>
        <p:spPr/>
        <p:txBody>
          <a:bodyPr/>
          <a:lstStyle>
            <a:lvl1pPr>
              <a:defRPr/>
            </a:lvl1pPr>
          </a:lstStyle>
          <a:p>
            <a:pPr>
              <a:defRPr/>
            </a:pPr>
            <a:fld id="{8D027682-0EF8-42BB-AFA9-9C6160EF4A98}" type="slidenum">
              <a:rPr lang="ru-RU"/>
              <a:pPr>
                <a:defRPr/>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fld id="{C60F2391-44AE-4741-87F3-0C8956316664}" type="datetimeFigureOut">
              <a:rPr lang="ru-RU"/>
              <a:pPr>
                <a:defRPr/>
              </a:pPr>
              <a:t>09.12.2016</a:t>
            </a:fld>
            <a:endParaRPr lang="ru-RU" dirty="0"/>
          </a:p>
        </p:txBody>
      </p:sp>
      <p:sp>
        <p:nvSpPr>
          <p:cNvPr id="5" name="Нижний колонтитул 21"/>
          <p:cNvSpPr>
            <a:spLocks noGrp="1"/>
          </p:cNvSpPr>
          <p:nvPr>
            <p:ph type="ftr" sz="quarter" idx="11"/>
          </p:nvPr>
        </p:nvSpPr>
        <p:spPr/>
        <p:txBody>
          <a:bodyPr/>
          <a:lstStyle>
            <a:lvl1pPr>
              <a:defRPr/>
            </a:lvl1pPr>
          </a:lstStyle>
          <a:p>
            <a:pPr>
              <a:defRPr/>
            </a:pPr>
            <a:endParaRPr lang="ru-RU" dirty="0"/>
          </a:p>
        </p:txBody>
      </p:sp>
      <p:sp>
        <p:nvSpPr>
          <p:cNvPr id="6" name="Номер слайда 17"/>
          <p:cNvSpPr>
            <a:spLocks noGrp="1"/>
          </p:cNvSpPr>
          <p:nvPr>
            <p:ph type="sldNum" sz="quarter" idx="12"/>
          </p:nvPr>
        </p:nvSpPr>
        <p:spPr/>
        <p:txBody>
          <a:bodyPr/>
          <a:lstStyle>
            <a:lvl1pPr>
              <a:defRPr/>
            </a:lvl1pPr>
          </a:lstStyle>
          <a:p>
            <a:pPr>
              <a:defRPr/>
            </a:pPr>
            <a:fld id="{3964B713-E7BF-4C46-9BD6-91BEB7C6B5A6}" type="slidenum">
              <a:rPr lang="ru-RU"/>
              <a:pPr>
                <a:defRPr/>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fld id="{B11CF790-643C-459B-9C50-3A37C1EF2D24}" type="datetimeFigureOut">
              <a:rPr lang="ru-RU"/>
              <a:pPr>
                <a:defRPr/>
              </a:pPr>
              <a:t>09.12.2016</a:t>
            </a:fld>
            <a:endParaRPr lang="ru-RU" dirty="0"/>
          </a:p>
        </p:txBody>
      </p:sp>
      <p:sp>
        <p:nvSpPr>
          <p:cNvPr id="5" name="Нижний колонтитул 21"/>
          <p:cNvSpPr>
            <a:spLocks noGrp="1"/>
          </p:cNvSpPr>
          <p:nvPr>
            <p:ph type="ftr" sz="quarter" idx="11"/>
          </p:nvPr>
        </p:nvSpPr>
        <p:spPr/>
        <p:txBody>
          <a:bodyPr/>
          <a:lstStyle>
            <a:lvl1pPr>
              <a:defRPr/>
            </a:lvl1pPr>
          </a:lstStyle>
          <a:p>
            <a:pPr>
              <a:defRPr/>
            </a:pPr>
            <a:endParaRPr lang="ru-RU" dirty="0"/>
          </a:p>
        </p:txBody>
      </p:sp>
      <p:sp>
        <p:nvSpPr>
          <p:cNvPr id="6" name="Номер слайда 17"/>
          <p:cNvSpPr>
            <a:spLocks noGrp="1"/>
          </p:cNvSpPr>
          <p:nvPr>
            <p:ph type="sldNum" sz="quarter" idx="12"/>
          </p:nvPr>
        </p:nvSpPr>
        <p:spPr/>
        <p:txBody>
          <a:bodyPr/>
          <a:lstStyle>
            <a:lvl1pPr>
              <a:defRPr/>
            </a:lvl1pPr>
          </a:lstStyle>
          <a:p>
            <a:pPr>
              <a:defRPr/>
            </a:pPr>
            <a:fld id="{7C182FFA-89E1-4433-9064-A52CD1F28479}" type="slidenum">
              <a:rPr lang="ru-RU"/>
              <a:pPr>
                <a:defRPr/>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ru-RU" smtClean="0"/>
              <a:t>Образец заголовка</a:t>
            </a:r>
            <a:endParaRPr lang="en-US"/>
          </a:p>
        </p:txBody>
      </p:sp>
      <p:sp>
        <p:nvSpPr>
          <p:cNvPr id="3" name="Текст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4" name="Дата 9"/>
          <p:cNvSpPr>
            <a:spLocks noGrp="1"/>
          </p:cNvSpPr>
          <p:nvPr>
            <p:ph type="dt" sz="half" idx="10"/>
          </p:nvPr>
        </p:nvSpPr>
        <p:spPr/>
        <p:txBody>
          <a:bodyPr/>
          <a:lstStyle>
            <a:lvl1pPr>
              <a:defRPr/>
            </a:lvl1pPr>
          </a:lstStyle>
          <a:p>
            <a:pPr>
              <a:defRPr/>
            </a:pPr>
            <a:fld id="{151E38BA-F325-4DBF-B56E-0BCF3E9002C4}" type="datetimeFigureOut">
              <a:rPr lang="ru-RU"/>
              <a:pPr>
                <a:defRPr/>
              </a:pPr>
              <a:t>09.12.2016</a:t>
            </a:fld>
            <a:endParaRPr lang="ru-RU" dirty="0"/>
          </a:p>
        </p:txBody>
      </p:sp>
      <p:sp>
        <p:nvSpPr>
          <p:cNvPr id="5" name="Нижний колонтитул 21"/>
          <p:cNvSpPr>
            <a:spLocks noGrp="1"/>
          </p:cNvSpPr>
          <p:nvPr>
            <p:ph type="ftr" sz="quarter" idx="11"/>
          </p:nvPr>
        </p:nvSpPr>
        <p:spPr/>
        <p:txBody>
          <a:bodyPr/>
          <a:lstStyle>
            <a:lvl1pPr>
              <a:defRPr/>
            </a:lvl1pPr>
          </a:lstStyle>
          <a:p>
            <a:pPr>
              <a:defRPr/>
            </a:pPr>
            <a:endParaRPr lang="ru-RU" dirty="0"/>
          </a:p>
        </p:txBody>
      </p:sp>
      <p:sp>
        <p:nvSpPr>
          <p:cNvPr id="6" name="Номер слайда 17"/>
          <p:cNvSpPr>
            <a:spLocks noGrp="1"/>
          </p:cNvSpPr>
          <p:nvPr>
            <p:ph type="sldNum" sz="quarter" idx="12"/>
          </p:nvPr>
        </p:nvSpPr>
        <p:spPr/>
        <p:txBody>
          <a:bodyPr/>
          <a:lstStyle>
            <a:lvl1pPr>
              <a:defRPr/>
            </a:lvl1pPr>
          </a:lstStyle>
          <a:p>
            <a:pPr>
              <a:defRPr/>
            </a:pPr>
            <a:fld id="{2B674582-A889-4805-804A-816FBAC940EC}" type="slidenum">
              <a:rPr lang="ru-RU"/>
              <a:pPr>
                <a:defRPr/>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lang="ru-RU" smtClean="0"/>
              <a:t>Образец заголовка</a:t>
            </a:r>
            <a:endParaRPr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9"/>
          <p:cNvSpPr>
            <a:spLocks noGrp="1"/>
          </p:cNvSpPr>
          <p:nvPr>
            <p:ph type="dt" sz="half" idx="10"/>
          </p:nvPr>
        </p:nvSpPr>
        <p:spPr/>
        <p:txBody>
          <a:bodyPr/>
          <a:lstStyle>
            <a:lvl1pPr>
              <a:defRPr/>
            </a:lvl1pPr>
          </a:lstStyle>
          <a:p>
            <a:pPr>
              <a:defRPr/>
            </a:pPr>
            <a:fld id="{50F07552-2E3F-4662-A3A9-514BC0D386FC}" type="datetimeFigureOut">
              <a:rPr lang="ru-RU"/>
              <a:pPr>
                <a:defRPr/>
              </a:pPr>
              <a:t>09.12.2016</a:t>
            </a:fld>
            <a:endParaRPr lang="ru-RU" dirty="0"/>
          </a:p>
        </p:txBody>
      </p:sp>
      <p:sp>
        <p:nvSpPr>
          <p:cNvPr id="6" name="Нижний колонтитул 21"/>
          <p:cNvSpPr>
            <a:spLocks noGrp="1"/>
          </p:cNvSpPr>
          <p:nvPr>
            <p:ph type="ftr" sz="quarter" idx="11"/>
          </p:nvPr>
        </p:nvSpPr>
        <p:spPr/>
        <p:txBody>
          <a:bodyPr/>
          <a:lstStyle>
            <a:lvl1pPr>
              <a:defRPr/>
            </a:lvl1pPr>
          </a:lstStyle>
          <a:p>
            <a:pPr>
              <a:defRPr/>
            </a:pPr>
            <a:endParaRPr lang="ru-RU" dirty="0"/>
          </a:p>
        </p:txBody>
      </p:sp>
      <p:sp>
        <p:nvSpPr>
          <p:cNvPr id="7" name="Номер слайда 17"/>
          <p:cNvSpPr>
            <a:spLocks noGrp="1"/>
          </p:cNvSpPr>
          <p:nvPr>
            <p:ph type="sldNum" sz="quarter" idx="12"/>
          </p:nvPr>
        </p:nvSpPr>
        <p:spPr/>
        <p:txBody>
          <a:bodyPr/>
          <a:lstStyle>
            <a:lvl1pPr>
              <a:defRPr/>
            </a:lvl1pPr>
          </a:lstStyle>
          <a:p>
            <a:pPr>
              <a:defRPr/>
            </a:pPr>
            <a:fld id="{834777FA-0B06-4113-9951-5A585F36537D}" type="slidenum">
              <a:rPr lang="ru-RU"/>
              <a:pPr>
                <a:defRPr/>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lvl1pPr>
              <a:defRPr/>
            </a:lvl1pPr>
          </a:lstStyle>
          <a:p>
            <a:r>
              <a:rPr lang="ru-RU" smtClean="0"/>
              <a:t>Образец заголовка</a:t>
            </a:r>
            <a:endParaRPr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9"/>
          <p:cNvSpPr>
            <a:spLocks noGrp="1"/>
          </p:cNvSpPr>
          <p:nvPr>
            <p:ph type="dt" sz="half" idx="10"/>
          </p:nvPr>
        </p:nvSpPr>
        <p:spPr/>
        <p:txBody>
          <a:bodyPr/>
          <a:lstStyle>
            <a:lvl1pPr>
              <a:defRPr/>
            </a:lvl1pPr>
          </a:lstStyle>
          <a:p>
            <a:pPr>
              <a:defRPr/>
            </a:pPr>
            <a:fld id="{BE2B204C-8CD2-4197-9337-780FF56667A7}" type="datetimeFigureOut">
              <a:rPr lang="ru-RU"/>
              <a:pPr>
                <a:defRPr/>
              </a:pPr>
              <a:t>09.12.2016</a:t>
            </a:fld>
            <a:endParaRPr lang="ru-RU" dirty="0"/>
          </a:p>
        </p:txBody>
      </p:sp>
      <p:sp>
        <p:nvSpPr>
          <p:cNvPr id="8" name="Нижний колонтитул 21"/>
          <p:cNvSpPr>
            <a:spLocks noGrp="1"/>
          </p:cNvSpPr>
          <p:nvPr>
            <p:ph type="ftr" sz="quarter" idx="11"/>
          </p:nvPr>
        </p:nvSpPr>
        <p:spPr/>
        <p:txBody>
          <a:bodyPr/>
          <a:lstStyle>
            <a:lvl1pPr>
              <a:defRPr/>
            </a:lvl1pPr>
          </a:lstStyle>
          <a:p>
            <a:pPr>
              <a:defRPr/>
            </a:pPr>
            <a:endParaRPr lang="ru-RU" dirty="0"/>
          </a:p>
        </p:txBody>
      </p:sp>
      <p:sp>
        <p:nvSpPr>
          <p:cNvPr id="9" name="Номер слайда 17"/>
          <p:cNvSpPr>
            <a:spLocks noGrp="1"/>
          </p:cNvSpPr>
          <p:nvPr>
            <p:ph type="sldNum" sz="quarter" idx="12"/>
          </p:nvPr>
        </p:nvSpPr>
        <p:spPr/>
        <p:txBody>
          <a:bodyPr/>
          <a:lstStyle>
            <a:lvl1pPr>
              <a:defRPr/>
            </a:lvl1pPr>
          </a:lstStyle>
          <a:p>
            <a:pPr>
              <a:defRPr/>
            </a:pPr>
            <a:fld id="{6197F7D9-E4FB-42B2-B7AD-71632AEB233C}" type="slidenum">
              <a:rPr lang="ru-RU"/>
              <a:pPr>
                <a:defRPr/>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ru-RU" smtClean="0"/>
              <a:t>Образец заголовка</a:t>
            </a:r>
            <a:endParaRPr lang="en-US"/>
          </a:p>
        </p:txBody>
      </p:sp>
      <p:sp>
        <p:nvSpPr>
          <p:cNvPr id="3" name="Дата 9"/>
          <p:cNvSpPr>
            <a:spLocks noGrp="1"/>
          </p:cNvSpPr>
          <p:nvPr>
            <p:ph type="dt" sz="half" idx="10"/>
          </p:nvPr>
        </p:nvSpPr>
        <p:spPr/>
        <p:txBody>
          <a:bodyPr/>
          <a:lstStyle>
            <a:lvl1pPr>
              <a:defRPr/>
            </a:lvl1pPr>
          </a:lstStyle>
          <a:p>
            <a:pPr>
              <a:defRPr/>
            </a:pPr>
            <a:fld id="{5AA41EC4-D4D7-4EA1-AACB-9BF4827C1F1A}" type="datetimeFigureOut">
              <a:rPr lang="ru-RU"/>
              <a:pPr>
                <a:defRPr/>
              </a:pPr>
              <a:t>09.12.2016</a:t>
            </a:fld>
            <a:endParaRPr lang="ru-RU" dirty="0"/>
          </a:p>
        </p:txBody>
      </p:sp>
      <p:sp>
        <p:nvSpPr>
          <p:cNvPr id="4" name="Нижний колонтитул 21"/>
          <p:cNvSpPr>
            <a:spLocks noGrp="1"/>
          </p:cNvSpPr>
          <p:nvPr>
            <p:ph type="ftr" sz="quarter" idx="11"/>
          </p:nvPr>
        </p:nvSpPr>
        <p:spPr/>
        <p:txBody>
          <a:bodyPr/>
          <a:lstStyle>
            <a:lvl1pPr>
              <a:defRPr/>
            </a:lvl1pPr>
          </a:lstStyle>
          <a:p>
            <a:pPr>
              <a:defRPr/>
            </a:pPr>
            <a:endParaRPr lang="ru-RU" dirty="0"/>
          </a:p>
        </p:txBody>
      </p:sp>
      <p:sp>
        <p:nvSpPr>
          <p:cNvPr id="5" name="Номер слайда 17"/>
          <p:cNvSpPr>
            <a:spLocks noGrp="1"/>
          </p:cNvSpPr>
          <p:nvPr>
            <p:ph type="sldNum" sz="quarter" idx="12"/>
          </p:nvPr>
        </p:nvSpPr>
        <p:spPr/>
        <p:txBody>
          <a:bodyPr/>
          <a:lstStyle>
            <a:lvl1pPr>
              <a:defRPr/>
            </a:lvl1pPr>
          </a:lstStyle>
          <a:p>
            <a:pPr>
              <a:defRPr/>
            </a:pPr>
            <a:fld id="{D3D5414F-D6BB-49CF-98CA-872D31531F1B}" type="slidenum">
              <a:rPr lang="ru-RU"/>
              <a:pPr>
                <a:defRPr/>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9"/>
          <p:cNvSpPr>
            <a:spLocks noGrp="1"/>
          </p:cNvSpPr>
          <p:nvPr>
            <p:ph type="dt" sz="half" idx="10"/>
          </p:nvPr>
        </p:nvSpPr>
        <p:spPr/>
        <p:txBody>
          <a:bodyPr/>
          <a:lstStyle>
            <a:lvl1pPr>
              <a:defRPr/>
            </a:lvl1pPr>
          </a:lstStyle>
          <a:p>
            <a:pPr>
              <a:defRPr/>
            </a:pPr>
            <a:fld id="{33177AF1-8CFE-4AD8-B4D2-71D7B2F8B0B7}" type="datetimeFigureOut">
              <a:rPr lang="ru-RU"/>
              <a:pPr>
                <a:defRPr/>
              </a:pPr>
              <a:t>09.12.2016</a:t>
            </a:fld>
            <a:endParaRPr lang="ru-RU" dirty="0"/>
          </a:p>
        </p:txBody>
      </p:sp>
      <p:sp>
        <p:nvSpPr>
          <p:cNvPr id="3" name="Нижний колонтитул 21"/>
          <p:cNvSpPr>
            <a:spLocks noGrp="1"/>
          </p:cNvSpPr>
          <p:nvPr>
            <p:ph type="ftr" sz="quarter" idx="11"/>
          </p:nvPr>
        </p:nvSpPr>
        <p:spPr/>
        <p:txBody>
          <a:bodyPr/>
          <a:lstStyle>
            <a:lvl1pPr>
              <a:defRPr/>
            </a:lvl1pPr>
          </a:lstStyle>
          <a:p>
            <a:pPr>
              <a:defRPr/>
            </a:pPr>
            <a:endParaRPr lang="ru-RU" dirty="0"/>
          </a:p>
        </p:txBody>
      </p:sp>
      <p:sp>
        <p:nvSpPr>
          <p:cNvPr id="4" name="Номер слайда 17"/>
          <p:cNvSpPr>
            <a:spLocks noGrp="1"/>
          </p:cNvSpPr>
          <p:nvPr>
            <p:ph type="sldNum" sz="quarter" idx="12"/>
          </p:nvPr>
        </p:nvSpPr>
        <p:spPr/>
        <p:txBody>
          <a:bodyPr/>
          <a:lstStyle>
            <a:lvl1pPr>
              <a:defRPr/>
            </a:lvl1pPr>
          </a:lstStyle>
          <a:p>
            <a:pPr>
              <a:defRPr/>
            </a:pPr>
            <a:fld id="{A463461E-3D63-43BD-83C5-D9AB22D14B1E}" type="slidenum">
              <a:rPr lang="ru-RU"/>
              <a:pPr>
                <a:defRPr/>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ru-RU" smtClean="0"/>
              <a:t>Образец заголовка</a:t>
            </a:r>
            <a:endParaRPr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9"/>
          <p:cNvSpPr>
            <a:spLocks noGrp="1"/>
          </p:cNvSpPr>
          <p:nvPr>
            <p:ph type="dt" sz="half" idx="10"/>
          </p:nvPr>
        </p:nvSpPr>
        <p:spPr/>
        <p:txBody>
          <a:bodyPr/>
          <a:lstStyle>
            <a:lvl1pPr>
              <a:defRPr/>
            </a:lvl1pPr>
          </a:lstStyle>
          <a:p>
            <a:pPr>
              <a:defRPr/>
            </a:pPr>
            <a:fld id="{2E1A33E8-9E4E-4501-8B3D-B429872C1950}" type="datetimeFigureOut">
              <a:rPr lang="ru-RU"/>
              <a:pPr>
                <a:defRPr/>
              </a:pPr>
              <a:t>09.12.2016</a:t>
            </a:fld>
            <a:endParaRPr lang="ru-RU" dirty="0"/>
          </a:p>
        </p:txBody>
      </p:sp>
      <p:sp>
        <p:nvSpPr>
          <p:cNvPr id="6" name="Нижний колонтитул 21"/>
          <p:cNvSpPr>
            <a:spLocks noGrp="1"/>
          </p:cNvSpPr>
          <p:nvPr>
            <p:ph type="ftr" sz="quarter" idx="11"/>
          </p:nvPr>
        </p:nvSpPr>
        <p:spPr/>
        <p:txBody>
          <a:bodyPr/>
          <a:lstStyle>
            <a:lvl1pPr>
              <a:defRPr/>
            </a:lvl1pPr>
          </a:lstStyle>
          <a:p>
            <a:pPr>
              <a:defRPr/>
            </a:pPr>
            <a:endParaRPr lang="ru-RU" dirty="0"/>
          </a:p>
        </p:txBody>
      </p:sp>
      <p:sp>
        <p:nvSpPr>
          <p:cNvPr id="7" name="Номер слайда 17"/>
          <p:cNvSpPr>
            <a:spLocks noGrp="1"/>
          </p:cNvSpPr>
          <p:nvPr>
            <p:ph type="sldNum" sz="quarter" idx="12"/>
          </p:nvPr>
        </p:nvSpPr>
        <p:spPr/>
        <p:txBody>
          <a:bodyPr/>
          <a:lstStyle>
            <a:lvl1pPr>
              <a:defRPr/>
            </a:lvl1pPr>
          </a:lstStyle>
          <a:p>
            <a:pPr>
              <a:defRPr/>
            </a:pPr>
            <a:fld id="{2CACD301-53EE-4BCB-97FA-63F82195E622}" type="slidenum">
              <a:rPr lang="ru-RU"/>
              <a:pPr>
                <a:defRPr/>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Прямоугольник с одним вырезанным скругленным углом 8"/>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Прямоугольный треугольник 11"/>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dirty="0">
              <a:latin typeface="+mn-lt"/>
              <a:cs typeface="+mn-cs"/>
            </a:endParaRPr>
          </a:p>
        </p:txBody>
      </p:sp>
      <p:sp>
        <p:nvSpPr>
          <p:cNvPr id="8"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dirty="0">
              <a:latin typeface="+mn-lt"/>
              <a:cs typeface="+mn-cs"/>
            </a:endParaRPr>
          </a:p>
        </p:txBody>
      </p:sp>
      <p:sp>
        <p:nvSpPr>
          <p:cNvPr id="2" name="Заголовок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ru-RU" smtClean="0"/>
              <a:t>Образец заголовка</a:t>
            </a:r>
            <a:endParaRPr lang="en-US"/>
          </a:p>
        </p:txBody>
      </p:sp>
      <p:sp>
        <p:nvSpPr>
          <p:cNvPr id="4" name="Текст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ru-RU" smtClean="0"/>
              <a:t>Образец текста</a:t>
            </a:r>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ru-RU" noProof="0" dirty="0" smtClean="0"/>
              <a:t>Вставка рисунка</a:t>
            </a:r>
            <a:endParaRPr lang="en-US" noProof="0" dirty="0"/>
          </a:p>
        </p:txBody>
      </p:sp>
      <p:sp>
        <p:nvSpPr>
          <p:cNvPr id="9" name="Дата 4"/>
          <p:cNvSpPr>
            <a:spLocks noGrp="1"/>
          </p:cNvSpPr>
          <p:nvPr>
            <p:ph type="dt" sz="half" idx="10"/>
          </p:nvPr>
        </p:nvSpPr>
        <p:spPr/>
        <p:txBody>
          <a:bodyPr/>
          <a:lstStyle>
            <a:lvl1pPr>
              <a:defRPr/>
            </a:lvl1pPr>
          </a:lstStyle>
          <a:p>
            <a:pPr>
              <a:defRPr/>
            </a:pPr>
            <a:fld id="{BC0070C2-D401-4964-A6E3-4E67972D43FE}" type="datetimeFigureOut">
              <a:rPr lang="ru-RU"/>
              <a:pPr>
                <a:defRPr/>
              </a:pPr>
              <a:t>09.12.2016</a:t>
            </a:fld>
            <a:endParaRPr lang="ru-RU" dirty="0"/>
          </a:p>
        </p:txBody>
      </p:sp>
      <p:sp>
        <p:nvSpPr>
          <p:cNvPr id="10" name="Нижний колонтитул 5"/>
          <p:cNvSpPr>
            <a:spLocks noGrp="1"/>
          </p:cNvSpPr>
          <p:nvPr>
            <p:ph type="ftr" sz="quarter" idx="11"/>
          </p:nvPr>
        </p:nvSpPr>
        <p:spPr/>
        <p:txBody>
          <a:bodyPr/>
          <a:lstStyle>
            <a:lvl1pPr>
              <a:defRPr/>
            </a:lvl1pPr>
          </a:lstStyle>
          <a:p>
            <a:pPr>
              <a:defRPr/>
            </a:pPr>
            <a:endParaRPr lang="ru-RU" dirty="0"/>
          </a:p>
        </p:txBody>
      </p:sp>
      <p:sp>
        <p:nvSpPr>
          <p:cNvPr id="11" name="Номер слайда 6"/>
          <p:cNvSpPr>
            <a:spLocks noGrp="1"/>
          </p:cNvSpPr>
          <p:nvPr>
            <p:ph type="sldNum" sz="quarter" idx="12"/>
          </p:nvPr>
        </p:nvSpPr>
        <p:spPr>
          <a:xfrm>
            <a:off x="8077200" y="6356350"/>
            <a:ext cx="609600" cy="365125"/>
          </a:xfrm>
        </p:spPr>
        <p:txBody>
          <a:bodyPr/>
          <a:lstStyle>
            <a:lvl1pPr>
              <a:defRPr/>
            </a:lvl1pPr>
          </a:lstStyle>
          <a:p>
            <a:pPr>
              <a:defRPr/>
            </a:pPr>
            <a:fld id="{1FF02A4F-DB51-4BE4-8783-145531341C11}" type="slidenum">
              <a:rPr lang="ru-RU"/>
              <a:pPr>
                <a:defRPr/>
              </a:pPr>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dirty="0">
              <a:latin typeface="+mn-lt"/>
              <a:cs typeface="+mn-cs"/>
            </a:endParaRPr>
          </a:p>
        </p:txBody>
      </p:sp>
      <p:sp>
        <p:nvSpPr>
          <p:cNvPr id="8" name="Полилиния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dirty="0">
              <a:latin typeface="+mn-lt"/>
              <a:cs typeface="+mn-cs"/>
            </a:endParaRPr>
          </a:p>
        </p:txBody>
      </p:sp>
      <p:sp>
        <p:nvSpPr>
          <p:cNvPr id="1028" name="Заголовок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ru-RU" smtClean="0"/>
              <a:t>Образец заголовка</a:t>
            </a:r>
            <a:endParaRPr lang="en-US" smtClean="0"/>
          </a:p>
        </p:txBody>
      </p:sp>
      <p:sp>
        <p:nvSpPr>
          <p:cNvPr id="1029" name="Текст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fld id="{929EF2E2-B021-42F3-92BB-83D8D71D316D}" type="datetimeFigureOut">
              <a:rPr lang="ru-RU"/>
              <a:pPr>
                <a:defRPr/>
              </a:pPr>
              <a:t>09.12.2016</a:t>
            </a:fld>
            <a:endParaRPr lang="ru-RU" dirty="0"/>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endParaRPr lang="ru-RU" dirty="0"/>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fld id="{90FDD9C2-04A0-4324-B824-DFE3BDB5E6B0}" type="slidenum">
              <a:rPr lang="ru-RU"/>
              <a:pPr>
                <a:defRPr/>
              </a:pPr>
              <a:t>‹#›</a:t>
            </a:fld>
            <a:endParaRPr lang="ru-RU" dirty="0"/>
          </a:p>
        </p:txBody>
      </p:sp>
      <p:grpSp>
        <p:nvGrpSpPr>
          <p:cNvPr id="1033" name="Группа 1"/>
          <p:cNvGrpSpPr>
            <a:grpSpLocks/>
          </p:cNvGrpSpPr>
          <p:nvPr/>
        </p:nvGrpSpPr>
        <p:grpSpPr bwMode="auto">
          <a:xfrm>
            <a:off x="-19050" y="203200"/>
            <a:ext cx="9180513" cy="647700"/>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cs typeface="+mn-cs"/>
              </a:endParaRPr>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cs typeface="+mn-cs"/>
              </a:endParaRPr>
            </a:p>
          </p:txBody>
        </p:sp>
      </p:grpSp>
    </p:spTree>
  </p:cSld>
  <p:clrMap bg1="dk1" tx1="lt1" bg2="dk2" tx2="lt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6" r:id="rId9"/>
    <p:sldLayoutId id="2147483694" r:id="rId10"/>
    <p:sldLayoutId id="2147483695" r:id="rId11"/>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tif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Подзаголовок 2"/>
          <p:cNvSpPr>
            <a:spLocks noGrp="1"/>
          </p:cNvSpPr>
          <p:nvPr>
            <p:ph type="subTitle" idx="1"/>
          </p:nvPr>
        </p:nvSpPr>
        <p:spPr>
          <a:xfrm>
            <a:off x="214313" y="0"/>
            <a:ext cx="8643937" cy="2071688"/>
          </a:xfrm>
        </p:spPr>
        <p:txBody>
          <a:bodyPr/>
          <a:lstStyle/>
          <a:p>
            <a:pPr marR="0" algn="ctr" eaLnBrk="1" hangingPunct="1"/>
            <a:r>
              <a:rPr lang="tt-RU" sz="2000" b="1" dirty="0" smtClean="0"/>
              <a:t>Татарстан Республикасы</a:t>
            </a:r>
            <a:r>
              <a:rPr lang="tt-RU" sz="2000" b="1" dirty="0" smtClean="0">
                <a:latin typeface="Arial" charset="0"/>
              </a:rPr>
              <a:t> </a:t>
            </a:r>
            <a:r>
              <a:rPr lang="tt-RU" sz="2000" b="1" dirty="0" smtClean="0"/>
              <a:t>мәгариф һәм фән министрлыгы</a:t>
            </a:r>
            <a:endParaRPr lang="ru-RU" sz="2000" dirty="0" smtClean="0"/>
          </a:p>
          <a:p>
            <a:pPr marR="0" algn="ctr" eaLnBrk="1" hangingPunct="1"/>
            <a:r>
              <a:rPr lang="tt-RU" sz="2000" b="1" dirty="0" smtClean="0"/>
              <a:t> </a:t>
            </a:r>
            <a:r>
              <a:rPr lang="tt-RU" sz="2000" b="1" dirty="0" smtClean="0"/>
              <a:t>һөнәри белем бирүче </a:t>
            </a:r>
            <a:r>
              <a:rPr lang="tt-RU" sz="2000" b="1" dirty="0" smtClean="0"/>
              <a:t>“ </a:t>
            </a:r>
            <a:r>
              <a:rPr lang="tt-RU" sz="2000" b="1" dirty="0" smtClean="0"/>
              <a:t>Мамадыш </a:t>
            </a:r>
            <a:r>
              <a:rPr lang="tt-RU" sz="2000" b="1" dirty="0" smtClean="0"/>
              <a:t>политехник</a:t>
            </a:r>
            <a:r>
              <a:rPr lang="tt-RU" sz="2000" b="1" dirty="0" smtClean="0"/>
              <a:t> </a:t>
            </a:r>
            <a:r>
              <a:rPr lang="tt-RU" sz="2000" b="1" dirty="0" smtClean="0"/>
              <a:t>көллияте” </a:t>
            </a:r>
            <a:r>
              <a:rPr lang="tt-RU" sz="2000" b="1" dirty="0" smtClean="0"/>
              <a:t>               Дәүләт </a:t>
            </a:r>
            <a:r>
              <a:rPr lang="tt-RU" sz="2000" b="1" dirty="0" smtClean="0"/>
              <a:t>автономияле мәгариф учреждениесе</a:t>
            </a:r>
            <a:endParaRPr lang="ru-RU" sz="2000" dirty="0" smtClean="0"/>
          </a:p>
          <a:p>
            <a:pPr marR="0" eaLnBrk="1" hangingPunct="1"/>
            <a:endParaRPr lang="ru-RU" sz="2400" dirty="0" smtClean="0"/>
          </a:p>
        </p:txBody>
      </p:sp>
      <p:sp>
        <p:nvSpPr>
          <p:cNvPr id="14338" name="TextBox 4"/>
          <p:cNvSpPr txBox="1">
            <a:spLocks noChangeArrowheads="1"/>
          </p:cNvSpPr>
          <p:nvPr/>
        </p:nvSpPr>
        <p:spPr bwMode="auto">
          <a:xfrm>
            <a:off x="857250" y="2071688"/>
            <a:ext cx="7143750" cy="369887"/>
          </a:xfrm>
          <a:prstGeom prst="rect">
            <a:avLst/>
          </a:prstGeom>
          <a:noFill/>
          <a:ln w="9525">
            <a:noFill/>
            <a:miter lim="800000"/>
            <a:headEnd/>
            <a:tailEnd/>
          </a:ln>
        </p:spPr>
        <p:txBody>
          <a:bodyPr>
            <a:spAutoFit/>
          </a:bodyPr>
          <a:lstStyle/>
          <a:p>
            <a:endParaRPr lang="ru-RU" dirty="0">
              <a:latin typeface="Constantia" pitchFamily="18" charset="0"/>
            </a:endParaRPr>
          </a:p>
        </p:txBody>
      </p:sp>
      <p:sp>
        <p:nvSpPr>
          <p:cNvPr id="14339" name="Rectangle 2"/>
          <p:cNvSpPr>
            <a:spLocks noChangeArrowheads="1"/>
          </p:cNvSpPr>
          <p:nvPr/>
        </p:nvSpPr>
        <p:spPr bwMode="auto">
          <a:xfrm>
            <a:off x="0" y="2285992"/>
            <a:ext cx="9144000" cy="1046440"/>
          </a:xfrm>
          <a:prstGeom prst="rect">
            <a:avLst/>
          </a:prstGeom>
          <a:noFill/>
          <a:ln w="9525">
            <a:noFill/>
            <a:miter lim="800000"/>
            <a:headEnd/>
            <a:tailEnd/>
          </a:ln>
        </p:spPr>
        <p:txBody>
          <a:bodyPr anchor="ctr">
            <a:spAutoFit/>
          </a:bodyPr>
          <a:lstStyle/>
          <a:p>
            <a:pPr algn="ctr" eaLnBrk="0" hangingPunct="0">
              <a:tabLst>
                <a:tab pos="4467225" algn="l"/>
              </a:tabLst>
            </a:pPr>
            <a:r>
              <a:rPr lang="tt-RU" sz="2400" b="1" dirty="0" smtClean="0">
                <a:cs typeface="Times New Roman" pitchFamily="18" charset="0"/>
              </a:rPr>
              <a:t>“Аның исеме халык күңелендә”</a:t>
            </a:r>
            <a:endParaRPr lang="ru-RU" sz="2400" dirty="0"/>
          </a:p>
          <a:p>
            <a:pPr algn="ctr" eaLnBrk="0" hangingPunct="0">
              <a:tabLst>
                <a:tab pos="4467225" algn="l"/>
              </a:tabLst>
            </a:pPr>
            <a:r>
              <a:rPr lang="tt-RU" sz="2000" dirty="0">
                <a:cs typeface="Times New Roman" pitchFamily="18" charset="0"/>
              </a:rPr>
              <a:t>(Күренекле язучы, якташыбыз Шәйхи Маннурның </a:t>
            </a:r>
            <a:r>
              <a:rPr lang="tt-RU" sz="2000" dirty="0" smtClean="0">
                <a:cs typeface="Times New Roman" pitchFamily="18" charset="0"/>
              </a:rPr>
              <a:t>иҗатына </a:t>
            </a:r>
            <a:r>
              <a:rPr lang="tt-RU" sz="2000" dirty="0">
                <a:cs typeface="Times New Roman" pitchFamily="18" charset="0"/>
              </a:rPr>
              <a:t>багышлана) </a:t>
            </a:r>
            <a:endParaRPr lang="ru-RU" sz="2000" dirty="0"/>
          </a:p>
          <a:p>
            <a:pPr eaLnBrk="0" hangingPunct="0">
              <a:tabLst>
                <a:tab pos="4467225" algn="l"/>
              </a:tabLst>
            </a:pPr>
            <a:endParaRPr lang="ru-RU" dirty="0"/>
          </a:p>
        </p:txBody>
      </p:sp>
      <p:sp>
        <p:nvSpPr>
          <p:cNvPr id="14340" name="TextBox 10"/>
          <p:cNvSpPr txBox="1">
            <a:spLocks noChangeArrowheads="1"/>
          </p:cNvSpPr>
          <p:nvPr/>
        </p:nvSpPr>
        <p:spPr bwMode="auto">
          <a:xfrm>
            <a:off x="3857625" y="6072188"/>
            <a:ext cx="1357313" cy="369887"/>
          </a:xfrm>
          <a:prstGeom prst="rect">
            <a:avLst/>
          </a:prstGeom>
          <a:noFill/>
          <a:ln w="9525">
            <a:noFill/>
            <a:miter lim="800000"/>
            <a:headEnd/>
            <a:tailEnd/>
          </a:ln>
        </p:spPr>
        <p:txBody>
          <a:bodyPr>
            <a:spAutoFit/>
          </a:bodyPr>
          <a:lstStyle/>
          <a:p>
            <a:r>
              <a:rPr lang="tt-RU" dirty="0" smtClean="0">
                <a:latin typeface="Constantia" pitchFamily="18" charset="0"/>
              </a:rPr>
              <a:t>2016 </a:t>
            </a:r>
            <a:r>
              <a:rPr lang="tt-RU" dirty="0">
                <a:latin typeface="Constantia" pitchFamily="18" charset="0"/>
              </a:rPr>
              <a:t>ел</a:t>
            </a:r>
            <a:endParaRPr lang="ru-RU" dirty="0">
              <a:latin typeface="Constantia" pitchFamily="18" charset="0"/>
            </a:endParaRPr>
          </a:p>
        </p:txBody>
      </p:sp>
      <p:sp>
        <p:nvSpPr>
          <p:cNvPr id="14341" name="TextBox 7"/>
          <p:cNvSpPr txBox="1">
            <a:spLocks noChangeArrowheads="1"/>
          </p:cNvSpPr>
          <p:nvPr/>
        </p:nvSpPr>
        <p:spPr bwMode="auto">
          <a:xfrm>
            <a:off x="4000500" y="4572008"/>
            <a:ext cx="5143500" cy="1200329"/>
          </a:xfrm>
          <a:prstGeom prst="rect">
            <a:avLst/>
          </a:prstGeom>
          <a:noFill/>
          <a:ln w="9525">
            <a:noFill/>
            <a:miter lim="800000"/>
            <a:headEnd/>
            <a:tailEnd/>
          </a:ln>
        </p:spPr>
        <p:txBody>
          <a:bodyPr>
            <a:spAutoFit/>
          </a:bodyPr>
          <a:lstStyle/>
          <a:p>
            <a:pPr algn="ctr"/>
            <a:r>
              <a:rPr lang="tt-RU" dirty="0" smtClean="0">
                <a:latin typeface="Constantia" pitchFamily="18" charset="0"/>
              </a:rPr>
              <a:t>Автор:</a:t>
            </a:r>
            <a:endParaRPr lang="tt-RU" dirty="0">
              <a:latin typeface="Constantia" pitchFamily="18" charset="0"/>
            </a:endParaRPr>
          </a:p>
          <a:p>
            <a:pPr algn="ctr"/>
            <a:r>
              <a:rPr lang="tt-RU" dirty="0" smtClean="0">
                <a:latin typeface="Constantia" pitchFamily="18" charset="0"/>
              </a:rPr>
              <a:t>К</a:t>
            </a:r>
            <a:r>
              <a:rPr lang="tt-RU" dirty="0" smtClean="0">
                <a:latin typeface="Constantia" pitchFamily="18" charset="0"/>
              </a:rPr>
              <a:t>өллиятнең </a:t>
            </a:r>
            <a:r>
              <a:rPr lang="tt-RU" dirty="0">
                <a:latin typeface="Constantia" pitchFamily="18" charset="0"/>
              </a:rPr>
              <a:t>татар теле,</a:t>
            </a:r>
          </a:p>
          <a:p>
            <a:pPr algn="ctr"/>
            <a:r>
              <a:rPr lang="tt-RU" dirty="0" smtClean="0">
                <a:latin typeface="Constantia" pitchFamily="18" charset="0"/>
              </a:rPr>
              <a:t>әдәбияты  </a:t>
            </a:r>
            <a:r>
              <a:rPr lang="tt-RU" dirty="0">
                <a:latin typeface="Constantia" pitchFamily="18" charset="0"/>
              </a:rPr>
              <a:t>укытучысы Галимуллина Р М. </a:t>
            </a:r>
          </a:p>
          <a:p>
            <a:pPr algn="ctr"/>
            <a:endParaRPr lang="ru-RU" dirty="0">
              <a:latin typeface="Constantia"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E:\Тулбай\IMG_6028.JPG"/>
          <p:cNvPicPr>
            <a:picLocks noGrp="1" noChangeAspect="1" noChangeArrowheads="1"/>
          </p:cNvPicPr>
          <p:nvPr>
            <p:ph sz="half" idx="1"/>
          </p:nvPr>
        </p:nvPicPr>
        <p:blipFill>
          <a:blip r:embed="rId2" cstate="print"/>
          <a:stretch>
            <a:fillRect/>
          </a:stretch>
        </p:blipFill>
        <p:spPr bwMode="auto">
          <a:xfrm>
            <a:off x="289443" y="857232"/>
            <a:ext cx="3665020" cy="5497531"/>
          </a:xfrm>
          <a:prstGeom prst="rect">
            <a:avLst/>
          </a:prstGeom>
          <a:noFill/>
        </p:spPr>
      </p:pic>
      <p:sp>
        <p:nvSpPr>
          <p:cNvPr id="9" name="Содержимое 8"/>
          <p:cNvSpPr>
            <a:spLocks noGrp="1"/>
          </p:cNvSpPr>
          <p:nvPr>
            <p:ph sz="half" idx="2"/>
          </p:nvPr>
        </p:nvSpPr>
        <p:spPr>
          <a:xfrm>
            <a:off x="4643438" y="1285860"/>
            <a:ext cx="3995766" cy="4500594"/>
          </a:xfrm>
        </p:spPr>
        <p:txBody>
          <a:bodyPr/>
          <a:lstStyle/>
          <a:p>
            <a:pPr algn="just">
              <a:buNone/>
            </a:pPr>
            <a:r>
              <a:rPr lang="tt-RU" dirty="0" smtClean="0"/>
              <a:t>		Шәйхи Маннур “Каз көтүче малай”	 әкиятендә ятим балалар Тулпан белән Чулпанның язмышы сурәтләнә. Тулпан авыр хәлдә калганда, аңа кырмыскалар, бал кортлары, саесканнар ярдәм итәләр.</a:t>
            </a:r>
            <a:endParaRPr lang="ru-RU" dirty="0"/>
          </a:p>
        </p:txBody>
      </p:sp>
      <p:sp>
        <p:nvSpPr>
          <p:cNvPr id="12" name="TextBox 11"/>
          <p:cNvSpPr txBox="1"/>
          <p:nvPr/>
        </p:nvSpPr>
        <p:spPr>
          <a:xfrm>
            <a:off x="5072067" y="4429132"/>
            <a:ext cx="4071934" cy="369332"/>
          </a:xfrm>
          <a:prstGeom prst="rect">
            <a:avLst/>
          </a:prstGeom>
          <a:noFill/>
        </p:spPr>
        <p:txBody>
          <a:bodyPr wrap="square" rtlCol="0">
            <a:spAutoFit/>
          </a:bodyPr>
          <a:lstStyle/>
          <a:p>
            <a:r>
              <a:rPr lang="tt-RU" dirty="0" smtClean="0"/>
              <a:t>.</a:t>
            </a:r>
            <a:endParaRPr lang="ru-RU"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643438" y="785794"/>
            <a:ext cx="4357718" cy="5643602"/>
          </a:xfrm>
        </p:spPr>
        <p:txBody>
          <a:bodyPr/>
          <a:lstStyle/>
          <a:p>
            <a:pPr algn="just">
              <a:buNone/>
            </a:pPr>
            <a:r>
              <a:rPr lang="tt-RU" dirty="0" smtClean="0"/>
              <a:t>	Шәйхи Маннур “Олаучы малай” поэмасын 1933 елда яза. Әсәрдә 15 яш</a:t>
            </a:r>
            <a:r>
              <a:rPr lang="ru-RU" dirty="0" smtClean="0"/>
              <a:t>ьлек </a:t>
            </a:r>
            <a:r>
              <a:rPr lang="ru-RU" dirty="0" err="1" smtClean="0"/>
              <a:t>Айбакты</a:t>
            </a:r>
            <a:r>
              <a:rPr lang="ru-RU" dirty="0" smtClean="0"/>
              <a:t> </a:t>
            </a:r>
            <a:r>
              <a:rPr lang="ru-RU" dirty="0" err="1" smtClean="0"/>
              <a:t>гражданнар</a:t>
            </a:r>
            <a:r>
              <a:rPr lang="ru-RU" dirty="0" smtClean="0"/>
              <a:t> </a:t>
            </a:r>
            <a:r>
              <a:rPr lang="ru-RU" dirty="0" err="1" smtClean="0"/>
              <a:t>сугышында</a:t>
            </a:r>
            <a:r>
              <a:rPr lang="ru-RU" dirty="0" smtClean="0"/>
              <a:t> </a:t>
            </a:r>
            <a:r>
              <a:rPr lang="ru-RU" dirty="0" err="1" smtClean="0"/>
              <a:t>катнашып</a:t>
            </a:r>
            <a:r>
              <a:rPr lang="ru-RU" dirty="0" smtClean="0"/>
              <a:t>, Кызыл </a:t>
            </a:r>
            <a:r>
              <a:rPr lang="ru-RU" dirty="0" err="1" smtClean="0"/>
              <a:t>Байрак</a:t>
            </a:r>
            <a:r>
              <a:rPr lang="ru-RU" dirty="0" smtClean="0"/>
              <a:t> ордены </a:t>
            </a:r>
            <a:r>
              <a:rPr lang="ru-RU" dirty="0" err="1" smtClean="0"/>
              <a:t>белән бүләкләнә</a:t>
            </a:r>
            <a:r>
              <a:rPr lang="ru-RU" dirty="0" smtClean="0"/>
              <a:t>, </a:t>
            </a:r>
            <a:r>
              <a:rPr lang="ru-RU" dirty="0" err="1" smtClean="0"/>
              <a:t>исән-сау әнисе янына</a:t>
            </a:r>
            <a:r>
              <a:rPr lang="ru-RU" dirty="0" smtClean="0"/>
              <a:t> </a:t>
            </a:r>
            <a:r>
              <a:rPr lang="ru-RU" dirty="0" err="1" smtClean="0"/>
              <a:t>кайта</a:t>
            </a:r>
            <a:r>
              <a:rPr lang="ru-RU" dirty="0" smtClean="0"/>
              <a:t>, </a:t>
            </a:r>
            <a:r>
              <a:rPr lang="ru-RU" dirty="0" err="1" smtClean="0"/>
              <a:t>сөйгән кызы</a:t>
            </a:r>
            <a:r>
              <a:rPr lang="ru-RU" dirty="0" smtClean="0"/>
              <a:t> </a:t>
            </a:r>
            <a:r>
              <a:rPr lang="ru-RU" dirty="0" err="1" smtClean="0"/>
              <a:t>укымышлы</a:t>
            </a:r>
            <a:r>
              <a:rPr lang="ru-RU" dirty="0" smtClean="0"/>
              <a:t> </a:t>
            </a:r>
            <a:r>
              <a:rPr lang="ru-RU" dirty="0" err="1" smtClean="0"/>
              <a:t>Мәгъфурия белән </a:t>
            </a:r>
            <a:r>
              <a:rPr lang="ru-RU" dirty="0" smtClean="0"/>
              <a:t>кала.</a:t>
            </a:r>
            <a:endParaRPr lang="ru-RU" dirty="0"/>
          </a:p>
        </p:txBody>
      </p:sp>
      <p:pic>
        <p:nvPicPr>
          <p:cNvPr id="4" name="Picture 2" descr="E:\Тулбай\IMG_6030.JPG"/>
          <p:cNvPicPr>
            <a:picLocks noChangeAspect="1" noChangeArrowheads="1"/>
          </p:cNvPicPr>
          <p:nvPr/>
        </p:nvPicPr>
        <p:blipFill>
          <a:blip r:embed="rId2" cstate="print"/>
          <a:srcRect/>
          <a:stretch>
            <a:fillRect/>
          </a:stretch>
        </p:blipFill>
        <p:spPr bwMode="auto">
          <a:xfrm>
            <a:off x="500034" y="857232"/>
            <a:ext cx="3643338" cy="5465008"/>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Заголовок 1"/>
          <p:cNvSpPr>
            <a:spLocks noGrp="1"/>
          </p:cNvSpPr>
          <p:nvPr>
            <p:ph type="title"/>
          </p:nvPr>
        </p:nvSpPr>
        <p:spPr>
          <a:xfrm>
            <a:off x="428596" y="214290"/>
            <a:ext cx="8229600" cy="1143000"/>
          </a:xfrm>
        </p:spPr>
        <p:txBody>
          <a:bodyPr/>
          <a:lstStyle/>
          <a:p>
            <a:pPr eaLnBrk="1" hangingPunct="1"/>
            <a:r>
              <a:rPr lang="tt-RU" sz="2800" dirty="0" smtClean="0"/>
              <a:t> </a:t>
            </a:r>
            <a:r>
              <a:rPr lang="tt-RU" sz="2400" dirty="0" smtClean="0">
                <a:latin typeface="+mn-lt"/>
              </a:rPr>
              <a:t>1939 нчы елда Шәйхи Маннур  әдәбият өлкәсендәге уңышлары өчен Хезмәт Кызыл байрагы ордены белән бүләкләнә.</a:t>
            </a:r>
            <a:endParaRPr lang="ru-RU" sz="2400" dirty="0" smtClean="0">
              <a:latin typeface="+mn-lt"/>
            </a:endParaRPr>
          </a:p>
        </p:txBody>
      </p:sp>
      <p:pic>
        <p:nvPicPr>
          <p:cNvPr id="26626" name="Содержимое 3" descr="IMGP5001.JPG"/>
          <p:cNvPicPr>
            <a:picLocks noGrp="1" noChangeAspect="1"/>
          </p:cNvPicPr>
          <p:nvPr>
            <p:ph idx="1"/>
          </p:nvPr>
        </p:nvPicPr>
        <p:blipFill>
          <a:blip r:embed="rId2"/>
          <a:srcRect/>
          <a:stretch>
            <a:fillRect/>
          </a:stretch>
        </p:blipFill>
        <p:spPr>
          <a:xfrm>
            <a:off x="1214414" y="1428736"/>
            <a:ext cx="6715172" cy="5037290"/>
          </a:xfr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Содержимое 2"/>
          <p:cNvSpPr>
            <a:spLocks noGrp="1"/>
          </p:cNvSpPr>
          <p:nvPr>
            <p:ph idx="1"/>
          </p:nvPr>
        </p:nvSpPr>
        <p:spPr>
          <a:xfrm>
            <a:off x="500034" y="285729"/>
            <a:ext cx="8229600" cy="1928826"/>
          </a:xfrm>
        </p:spPr>
        <p:txBody>
          <a:bodyPr/>
          <a:lstStyle/>
          <a:p>
            <a:pPr algn="just" eaLnBrk="1" hangingPunct="1">
              <a:buNone/>
            </a:pPr>
            <a:r>
              <a:rPr lang="tt-RU" sz="2400" dirty="0" smtClean="0"/>
              <a:t>	Шәйхи ага туган җирдә илһам алып яши башлый. Ләкин 1941 нче елның 22 нче июне бөтен планнарны чәлпәрәмә китерә. Сугыш башлана. Сугышның беренче көннәреннән үк Шәйхи Маннур фронтта. </a:t>
            </a:r>
            <a:endParaRPr lang="ru-RU" sz="2400" dirty="0" smtClean="0"/>
          </a:p>
          <a:p>
            <a:pPr algn="just" eaLnBrk="1" hangingPunct="1"/>
            <a:endParaRPr lang="ru-RU" dirty="0" smtClean="0"/>
          </a:p>
        </p:txBody>
      </p:sp>
      <p:pic>
        <p:nvPicPr>
          <p:cNvPr id="27650" name="Рисунок 3" descr="4145.jpg"/>
          <p:cNvPicPr>
            <a:picLocks noChangeAspect="1"/>
          </p:cNvPicPr>
          <p:nvPr/>
        </p:nvPicPr>
        <p:blipFill>
          <a:blip r:embed="rId2"/>
          <a:srcRect/>
          <a:stretch>
            <a:fillRect/>
          </a:stretch>
        </p:blipFill>
        <p:spPr bwMode="auto">
          <a:xfrm>
            <a:off x="1275904" y="2357430"/>
            <a:ext cx="6801543" cy="328614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E:\Шайхи Маннур туганнары белэн\26.tif"/>
          <p:cNvPicPr>
            <a:picLocks noGrp="1" noChangeAspect="1" noChangeArrowheads="1"/>
          </p:cNvPicPr>
          <p:nvPr>
            <p:ph idx="1"/>
          </p:nvPr>
        </p:nvPicPr>
        <p:blipFill>
          <a:blip r:embed="rId2"/>
          <a:srcRect/>
          <a:stretch>
            <a:fillRect/>
          </a:stretch>
        </p:blipFill>
        <p:spPr bwMode="auto">
          <a:xfrm>
            <a:off x="1428728" y="1857364"/>
            <a:ext cx="6715172" cy="4522868"/>
          </a:xfrm>
          <a:prstGeom prst="rect">
            <a:avLst/>
          </a:prstGeom>
          <a:noFill/>
        </p:spPr>
      </p:pic>
      <p:sp>
        <p:nvSpPr>
          <p:cNvPr id="4" name="TextBox 3"/>
          <p:cNvSpPr txBox="1"/>
          <p:nvPr/>
        </p:nvSpPr>
        <p:spPr>
          <a:xfrm flipH="1">
            <a:off x="2143108" y="357166"/>
            <a:ext cx="6143668" cy="1323439"/>
          </a:xfrm>
          <a:prstGeom prst="rect">
            <a:avLst/>
          </a:prstGeom>
          <a:noFill/>
        </p:spPr>
        <p:txBody>
          <a:bodyPr wrap="square" rtlCol="0">
            <a:spAutoFit/>
          </a:bodyPr>
          <a:lstStyle/>
          <a:p>
            <a:r>
              <a:rPr lang="tt-RU" sz="2000" b="1" dirty="0" smtClean="0"/>
              <a:t>Мин сугышам синең тормыш өчен</a:t>
            </a:r>
          </a:p>
          <a:p>
            <a:r>
              <a:rPr lang="tt-RU" sz="2000" b="1" dirty="0" smtClean="0"/>
              <a:t>Синең бәхетең өчен сугышам.</a:t>
            </a:r>
          </a:p>
          <a:p>
            <a:r>
              <a:rPr lang="tt-RU" sz="2000" b="1" dirty="0" smtClean="0"/>
              <a:t>Син уйный тор, кызым,</a:t>
            </a:r>
            <a:r>
              <a:rPr lang="ru-RU" sz="2000" b="1" dirty="0" smtClean="0"/>
              <a:t> иртә-кичен</a:t>
            </a:r>
          </a:p>
          <a:p>
            <a:r>
              <a:rPr lang="tt-RU" sz="2000" b="1" dirty="0" smtClean="0"/>
              <a:t>Мин кайтырмын тиздән сау булсам</a:t>
            </a:r>
            <a:r>
              <a:rPr lang="tt-RU" b="1" dirty="0" smtClean="0"/>
              <a:t>.</a:t>
            </a:r>
          </a:p>
        </p:txBody>
      </p:sp>
      <p:sp>
        <p:nvSpPr>
          <p:cNvPr id="5" name="TextBox 4"/>
          <p:cNvSpPr txBox="1"/>
          <p:nvPr/>
        </p:nvSpPr>
        <p:spPr>
          <a:xfrm>
            <a:off x="3643306" y="5572140"/>
            <a:ext cx="343364" cy="369332"/>
          </a:xfrm>
          <a:prstGeom prst="rect">
            <a:avLst/>
          </a:prstGeom>
          <a:noFill/>
        </p:spPr>
        <p:txBody>
          <a:bodyPr wrap="none" rtlCol="0">
            <a:spAutoFit/>
          </a:bodyPr>
          <a:lstStyle/>
          <a:p>
            <a:r>
              <a:rPr lang="tt-RU" dirty="0" smtClean="0"/>
              <a:t>м</a:t>
            </a:r>
            <a:endParaRPr lang="ru-RU"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Содержимое 3" descr="IMGP5023.JPG"/>
          <p:cNvPicPr>
            <a:picLocks noGrp="1" noChangeAspect="1"/>
          </p:cNvPicPr>
          <p:nvPr>
            <p:ph idx="1"/>
          </p:nvPr>
        </p:nvPicPr>
        <p:blipFill>
          <a:blip r:embed="rId2"/>
          <a:srcRect/>
          <a:stretch>
            <a:fillRect/>
          </a:stretch>
        </p:blipFill>
        <p:spPr>
          <a:xfrm>
            <a:off x="2643188" y="928688"/>
            <a:ext cx="4143375" cy="5524500"/>
          </a:xfrm>
        </p:spPr>
      </p:pic>
      <p:sp>
        <p:nvSpPr>
          <p:cNvPr id="28674" name="TextBox 5"/>
          <p:cNvSpPr txBox="1">
            <a:spLocks noChangeArrowheads="1"/>
          </p:cNvSpPr>
          <p:nvPr/>
        </p:nvSpPr>
        <p:spPr bwMode="auto">
          <a:xfrm>
            <a:off x="1214438" y="0"/>
            <a:ext cx="6858000" cy="830997"/>
          </a:xfrm>
          <a:prstGeom prst="rect">
            <a:avLst/>
          </a:prstGeom>
          <a:noFill/>
          <a:ln w="9525">
            <a:noFill/>
            <a:miter lim="800000"/>
            <a:headEnd/>
            <a:tailEnd/>
          </a:ln>
        </p:spPr>
        <p:txBody>
          <a:bodyPr>
            <a:spAutoFit/>
          </a:bodyPr>
          <a:lstStyle/>
          <a:p>
            <a:pPr algn="ctr"/>
            <a:r>
              <a:rPr lang="ru-RU" sz="2400" dirty="0">
                <a:latin typeface="Constantia" pitchFamily="18" charset="0"/>
              </a:rPr>
              <a:t>Сугыштагы  </a:t>
            </a:r>
            <a:r>
              <a:rPr lang="ru-RU" sz="2400" dirty="0" smtClean="0">
                <a:latin typeface="Constantia" pitchFamily="18" charset="0"/>
              </a:rPr>
              <a:t>батырлыклары  </a:t>
            </a:r>
            <a:r>
              <a:rPr lang="tt-RU" sz="2400" dirty="0">
                <a:latin typeface="Constantia" pitchFamily="18" charset="0"/>
              </a:rPr>
              <a:t>өчен Кызыл Йолдыз ордены белән  бүләкләнә</a:t>
            </a:r>
            <a:endParaRPr lang="ru-RU" sz="2400" dirty="0">
              <a:latin typeface="Constantia"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50" y="214290"/>
            <a:ext cx="8929750" cy="714380"/>
          </a:xfrm>
        </p:spPr>
        <p:txBody>
          <a:bodyPr/>
          <a:lstStyle/>
          <a:p>
            <a:pPr>
              <a:buNone/>
            </a:pPr>
            <a:r>
              <a:rPr lang="tt-RU" dirty="0" smtClean="0"/>
              <a:t>Шәйхи Маннр 1943 елда сугышта үзенең иптәшләре белән</a:t>
            </a:r>
            <a:endParaRPr lang="ru-RU" dirty="0"/>
          </a:p>
        </p:txBody>
      </p:sp>
      <p:pic>
        <p:nvPicPr>
          <p:cNvPr id="4" name="Содержимое 3" descr="IMGP5026.JPG"/>
          <p:cNvPicPr>
            <a:picLocks noChangeAspect="1"/>
          </p:cNvPicPr>
          <p:nvPr/>
        </p:nvPicPr>
        <p:blipFill>
          <a:blip r:embed="rId2" cstate="print"/>
          <a:stretch>
            <a:fillRect/>
          </a:stretch>
        </p:blipFill>
        <p:spPr bwMode="auto">
          <a:xfrm>
            <a:off x="714348" y="857208"/>
            <a:ext cx="8001056" cy="5857940"/>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Содержимое 3" descr="P4200168.JPG"/>
          <p:cNvPicPr>
            <a:picLocks noGrp="1" noChangeAspect="1"/>
          </p:cNvPicPr>
          <p:nvPr>
            <p:ph idx="1"/>
          </p:nvPr>
        </p:nvPicPr>
        <p:blipFill>
          <a:blip r:embed="rId2"/>
          <a:srcRect/>
          <a:stretch>
            <a:fillRect/>
          </a:stretch>
        </p:blipFill>
        <p:spPr>
          <a:xfrm>
            <a:off x="785786" y="2547903"/>
            <a:ext cx="3071834" cy="4095779"/>
          </a:xfrm>
        </p:spPr>
      </p:pic>
      <p:sp>
        <p:nvSpPr>
          <p:cNvPr id="31746" name="AutoShape 2" descr="http://rusmilestones.ru/milestones/dataphotos/mys2.jpg"/>
          <p:cNvSpPr>
            <a:spLocks noChangeAspect="1" noChangeArrowheads="1"/>
          </p:cNvSpPr>
          <p:nvPr/>
        </p:nvSpPr>
        <p:spPr bwMode="auto">
          <a:xfrm>
            <a:off x="63500" y="-136525"/>
            <a:ext cx="2219325" cy="3133725"/>
          </a:xfrm>
          <a:prstGeom prst="rect">
            <a:avLst/>
          </a:prstGeom>
          <a:noFill/>
          <a:ln w="9525">
            <a:noFill/>
            <a:miter lim="800000"/>
            <a:headEnd/>
            <a:tailEnd/>
          </a:ln>
        </p:spPr>
        <p:txBody>
          <a:bodyPr/>
          <a:lstStyle/>
          <a:p>
            <a:endParaRPr lang="ru-RU" dirty="0">
              <a:latin typeface="Constantia" pitchFamily="18" charset="0"/>
            </a:endParaRPr>
          </a:p>
        </p:txBody>
      </p:sp>
      <p:sp>
        <p:nvSpPr>
          <p:cNvPr id="31747" name="AutoShape 4" descr="http://rusmilestones.ru/milestones/dataphotos/mys2.jpg"/>
          <p:cNvSpPr>
            <a:spLocks noChangeAspect="1" noChangeArrowheads="1"/>
          </p:cNvSpPr>
          <p:nvPr/>
        </p:nvSpPr>
        <p:spPr bwMode="auto">
          <a:xfrm>
            <a:off x="63500" y="-136525"/>
            <a:ext cx="2219325" cy="3133725"/>
          </a:xfrm>
          <a:prstGeom prst="rect">
            <a:avLst/>
          </a:prstGeom>
          <a:noFill/>
          <a:ln w="9525">
            <a:noFill/>
            <a:miter lim="800000"/>
            <a:headEnd/>
            <a:tailEnd/>
          </a:ln>
        </p:spPr>
        <p:txBody>
          <a:bodyPr/>
          <a:lstStyle/>
          <a:p>
            <a:endParaRPr lang="ru-RU" dirty="0">
              <a:latin typeface="Constantia" pitchFamily="18" charset="0"/>
            </a:endParaRPr>
          </a:p>
        </p:txBody>
      </p:sp>
      <p:pic>
        <p:nvPicPr>
          <p:cNvPr id="31748" name="Рисунок 4" descr="mys2.jpg"/>
          <p:cNvPicPr>
            <a:picLocks noChangeAspect="1"/>
          </p:cNvPicPr>
          <p:nvPr/>
        </p:nvPicPr>
        <p:blipFill>
          <a:blip r:embed="rId3"/>
          <a:srcRect/>
          <a:stretch>
            <a:fillRect/>
          </a:stretch>
        </p:blipFill>
        <p:spPr bwMode="auto">
          <a:xfrm>
            <a:off x="5857875" y="2571750"/>
            <a:ext cx="2919413" cy="4122738"/>
          </a:xfrm>
          <a:prstGeom prst="rect">
            <a:avLst/>
          </a:prstGeom>
          <a:noFill/>
          <a:ln w="9525">
            <a:noFill/>
            <a:miter lim="800000"/>
            <a:headEnd/>
            <a:tailEnd/>
          </a:ln>
        </p:spPr>
      </p:pic>
      <p:sp>
        <p:nvSpPr>
          <p:cNvPr id="31749" name="Rectangle 5"/>
          <p:cNvSpPr>
            <a:spLocks noChangeArrowheads="1"/>
          </p:cNvSpPr>
          <p:nvPr/>
        </p:nvSpPr>
        <p:spPr bwMode="auto">
          <a:xfrm>
            <a:off x="0" y="0"/>
            <a:ext cx="8929688" cy="1938992"/>
          </a:xfrm>
          <a:prstGeom prst="rect">
            <a:avLst/>
          </a:prstGeom>
          <a:noFill/>
          <a:ln w="9525">
            <a:noFill/>
            <a:miter lim="800000"/>
            <a:headEnd/>
            <a:tailEnd/>
          </a:ln>
        </p:spPr>
        <p:txBody>
          <a:bodyPr anchor="ctr">
            <a:spAutoFit/>
          </a:bodyPr>
          <a:lstStyle/>
          <a:p>
            <a:pPr algn="just"/>
            <a:r>
              <a:rPr lang="tt-RU" sz="2000" b="1" dirty="0" smtClean="0">
                <a:latin typeface="+mn-lt"/>
                <a:cs typeface="Times New Roman" pitchFamily="18" charset="0"/>
              </a:rPr>
              <a:t>Без, Җәлилчеләр, </a:t>
            </a:r>
            <a:r>
              <a:rPr lang="tt-RU" sz="2000" b="1" dirty="0">
                <a:latin typeface="+mn-lt"/>
                <a:cs typeface="Times New Roman" pitchFamily="18" charset="0"/>
              </a:rPr>
              <a:t>зур ихтирамыбызны </a:t>
            </a:r>
            <a:r>
              <a:rPr lang="tt-RU" sz="2000" b="1" dirty="0" smtClean="0">
                <a:latin typeface="+mn-lt"/>
                <a:cs typeface="Times New Roman" pitchFamily="18" charset="0"/>
              </a:rPr>
              <a:t>белдереп, </a:t>
            </a:r>
            <a:r>
              <a:rPr lang="tt-RU" sz="2000" b="1" dirty="0">
                <a:latin typeface="+mn-lt"/>
                <a:cs typeface="Times New Roman" pitchFamily="18" charset="0"/>
              </a:rPr>
              <a:t>Шәйхелислам абыйга  рәхмәтләр укыйбыз. Аның “Муса” романы </a:t>
            </a:r>
            <a:r>
              <a:rPr lang="tt-RU" sz="2000" b="1" dirty="0" smtClean="0">
                <a:latin typeface="+mn-lt"/>
                <a:cs typeface="Times New Roman" pitchFamily="18" charset="0"/>
              </a:rPr>
              <a:t>Җәлилнең, </a:t>
            </a:r>
            <a:r>
              <a:rPr lang="tt-RU" sz="2000" b="1" dirty="0">
                <a:latin typeface="+mn-lt"/>
                <a:cs typeface="Times New Roman" pitchFamily="18" charset="0"/>
              </a:rPr>
              <a:t>башка иптәшләребезнең  кылган </a:t>
            </a:r>
            <a:r>
              <a:rPr lang="tt-RU" sz="2000" b="1" dirty="0" smtClean="0">
                <a:latin typeface="+mn-lt"/>
                <a:cs typeface="Times New Roman" pitchFamily="18" charset="0"/>
              </a:rPr>
              <a:t>батырлыкларын, </a:t>
            </a:r>
            <a:r>
              <a:rPr lang="tt-RU" sz="2000" b="1" dirty="0">
                <a:latin typeface="+mn-lt"/>
                <a:cs typeface="Times New Roman" pitchFamily="18" charset="0"/>
              </a:rPr>
              <a:t>рухи ныклыкларын халкыбыз күз алдына бөтен тулылыгы белән диярлек китереп бастырды</a:t>
            </a:r>
            <a:r>
              <a:rPr lang="tt-RU" sz="2000" b="1" dirty="0" smtClean="0">
                <a:latin typeface="+mn-lt"/>
                <a:cs typeface="Times New Roman" pitchFamily="18" charset="0"/>
              </a:rPr>
              <a:t>...  Шәйхелислам </a:t>
            </a:r>
            <a:r>
              <a:rPr lang="tt-RU" sz="2000" b="1" dirty="0">
                <a:latin typeface="+mn-lt"/>
                <a:cs typeface="Times New Roman" pitchFamily="18" charset="0"/>
              </a:rPr>
              <a:t>абыйны без беркайчан да онытмыйбыз.”                                                  </a:t>
            </a:r>
            <a:endParaRPr lang="ru-RU" sz="2000" b="1" dirty="0">
              <a:latin typeface="+mn-lt"/>
            </a:endParaRPr>
          </a:p>
          <a:p>
            <a:pPr algn="r" eaLnBrk="0" hangingPunct="0"/>
            <a:r>
              <a:rPr lang="tt-RU" sz="2000" b="1" dirty="0">
                <a:latin typeface="+mn-lt"/>
                <a:cs typeface="Times New Roman" pitchFamily="18" charset="0"/>
              </a:rPr>
              <a:t>                                                                Фәрит Солтанбеков-җәлилче</a:t>
            </a:r>
            <a:endParaRPr lang="tt-RU" sz="2000" b="1" dirty="0">
              <a:latin typeface="+mn-lt"/>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Содержимое 3" descr="P4200172.JPG"/>
          <p:cNvPicPr>
            <a:picLocks noGrp="1" noChangeAspect="1"/>
          </p:cNvPicPr>
          <p:nvPr>
            <p:ph idx="1"/>
          </p:nvPr>
        </p:nvPicPr>
        <p:blipFill>
          <a:blip r:embed="rId2"/>
          <a:srcRect/>
          <a:stretch>
            <a:fillRect/>
          </a:stretch>
        </p:blipFill>
        <p:spPr>
          <a:xfrm>
            <a:off x="285720" y="928670"/>
            <a:ext cx="3571875" cy="4762500"/>
          </a:xfrm>
        </p:spPr>
      </p:pic>
      <p:sp>
        <p:nvSpPr>
          <p:cNvPr id="33794" name="Rectangle 1"/>
          <p:cNvSpPr>
            <a:spLocks noChangeArrowheads="1"/>
          </p:cNvSpPr>
          <p:nvPr/>
        </p:nvSpPr>
        <p:spPr bwMode="auto">
          <a:xfrm>
            <a:off x="3857625" y="428604"/>
            <a:ext cx="5286375" cy="5632311"/>
          </a:xfrm>
          <a:prstGeom prst="rect">
            <a:avLst/>
          </a:prstGeom>
          <a:noFill/>
          <a:ln w="9525">
            <a:noFill/>
            <a:miter lim="800000"/>
            <a:headEnd/>
            <a:tailEnd/>
          </a:ln>
        </p:spPr>
        <p:txBody>
          <a:bodyPr wrap="square" anchor="ctr">
            <a:spAutoFit/>
          </a:bodyPr>
          <a:lstStyle/>
          <a:p>
            <a:pPr algn="just"/>
            <a:r>
              <a:rPr lang="tt-RU" sz="2400" dirty="0">
                <a:cs typeface="Times New Roman" pitchFamily="18" charset="0"/>
              </a:rPr>
              <a:t>“Туган авыл... Читтән караганда чокырда утырган </a:t>
            </a:r>
            <a:r>
              <a:rPr lang="tt-RU" sz="2400" dirty="0" smtClean="0">
                <a:cs typeface="Times New Roman" pitchFamily="18" charset="0"/>
              </a:rPr>
              <a:t>Тулбай.Исеме </a:t>
            </a:r>
            <a:r>
              <a:rPr lang="tt-RU" sz="2400" dirty="0">
                <a:cs typeface="Times New Roman" pitchFamily="18" charset="0"/>
              </a:rPr>
              <a:t>“Тулы бай” дигән мәг</a:t>
            </a:r>
            <a:r>
              <a:rPr lang="ru-RU" sz="2400" dirty="0">
                <a:cs typeface="Times New Roman" pitchFamily="18" charset="0"/>
              </a:rPr>
              <a:t>ъ</a:t>
            </a:r>
            <a:r>
              <a:rPr lang="tt-RU" sz="2400" dirty="0">
                <a:cs typeface="Times New Roman" pitchFamily="18" charset="0"/>
              </a:rPr>
              <a:t>нәдә </a:t>
            </a:r>
            <a:r>
              <a:rPr lang="tt-RU" sz="2400" dirty="0" smtClean="0">
                <a:cs typeface="Times New Roman" pitchFamily="18" charset="0"/>
              </a:rPr>
              <a:t>булса, </a:t>
            </a:r>
            <a:r>
              <a:rPr lang="tt-RU" sz="2400" dirty="0">
                <a:cs typeface="Times New Roman" pitchFamily="18" charset="0"/>
              </a:rPr>
              <a:t>исеме бер дә җисеменә туры килми торган ярлы авыл, шулай да Туган авыл! Мин юктагы ел ярым эчендә бер дә үзгәрмәгән ул. Шул ук “сәҗдәгә” киткән  мескен өйләр, кыйшык- тишек дигәндәй абзар- кура, буйдан- буйга салам түбә. Җитмәсә, ул өйләрнең әйләнә тирәсенә салам- тирестән “диңгез “ салганнар. Хәзер кышкы суыкта салам тун! Бу “киеме “тагын да боеграк күрсәтә ул өйләрне.</a:t>
            </a:r>
            <a:endParaRPr lang="tt-RU" sz="24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tt-RU" dirty="0" smtClean="0"/>
              <a:t>т</a:t>
            </a:r>
            <a:endParaRPr lang="ru-RU" dirty="0"/>
          </a:p>
        </p:txBody>
      </p:sp>
      <p:pic>
        <p:nvPicPr>
          <p:cNvPr id="2050" name="Picture 2" descr="E:\Тулбай\IMG_6027.JPG"/>
          <p:cNvPicPr>
            <a:picLocks noGrp="1" noChangeAspect="1" noChangeArrowheads="1"/>
          </p:cNvPicPr>
          <p:nvPr>
            <p:ph idx="1"/>
          </p:nvPr>
        </p:nvPicPr>
        <p:blipFill>
          <a:blip r:embed="rId2" cstate="print"/>
          <a:srcRect/>
          <a:stretch>
            <a:fillRect/>
          </a:stretch>
        </p:blipFill>
        <p:spPr bwMode="auto">
          <a:xfrm>
            <a:off x="428596" y="571480"/>
            <a:ext cx="3786214" cy="5861916"/>
          </a:xfrm>
          <a:prstGeom prst="rect">
            <a:avLst/>
          </a:prstGeom>
          <a:noFill/>
        </p:spPr>
      </p:pic>
      <p:sp>
        <p:nvSpPr>
          <p:cNvPr id="7" name="TextBox 6"/>
          <p:cNvSpPr txBox="1"/>
          <p:nvPr/>
        </p:nvSpPr>
        <p:spPr>
          <a:xfrm>
            <a:off x="4786282" y="285728"/>
            <a:ext cx="4357718" cy="6370975"/>
          </a:xfrm>
          <a:prstGeom prst="rect">
            <a:avLst/>
          </a:prstGeom>
          <a:noFill/>
        </p:spPr>
        <p:txBody>
          <a:bodyPr wrap="square" rtlCol="0">
            <a:spAutoFit/>
          </a:bodyPr>
          <a:lstStyle/>
          <a:p>
            <a:pPr algn="just"/>
            <a:r>
              <a:rPr lang="tt-RU" sz="2400" dirty="0" smtClean="0"/>
              <a:t>Әсәрнең исеме үк аның ни хакында язылганлыгын әйтеп тора. Яш</a:t>
            </a:r>
            <a:r>
              <a:rPr lang="ru-RU" sz="2400" dirty="0" smtClean="0"/>
              <a:t>ьлек, тормыш юллары, төрле характер-холыклы кешеләр, төрле мәхәббәт язмышлары… Чыннан да, чын сөю бармы соң ул? Язучы Ш. Маннур үзенең повестенда, бу сорауга туры җавап эзләүдән бигрәк, тормыштан алып язган берничә мәхәббәт мисалында чын сөюнең кызыклы-гыйбрәтле, катлаулы һәм вакыт-вакыт фаҗигале язмышларын хикәяләп бирә.</a:t>
            </a:r>
            <a:endParaRPr lang="ru-RU" sz="2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28596" y="928670"/>
            <a:ext cx="8229600" cy="4889521"/>
          </a:xfrm>
        </p:spPr>
        <p:txBody>
          <a:bodyPr>
            <a:normAutofit fontScale="92500" lnSpcReduction="10000"/>
          </a:bodyPr>
          <a:lstStyle/>
          <a:p>
            <a:pPr marL="274320" indent="-274320" algn="ctr" eaLnBrk="1" fontAlgn="auto" hangingPunct="1">
              <a:spcAft>
                <a:spcPts val="0"/>
              </a:spcAft>
              <a:buClr>
                <a:schemeClr val="accent3"/>
              </a:buClr>
              <a:buFont typeface="Wingdings 2"/>
              <a:buNone/>
              <a:defRPr/>
            </a:pPr>
            <a:r>
              <a:rPr lang="tt-RU" b="1" dirty="0" smtClean="0"/>
              <a:t>Тикшеренүнең максатлары</a:t>
            </a:r>
            <a:r>
              <a:rPr lang="tt-RU" dirty="0" smtClean="0"/>
              <a:t> </a:t>
            </a:r>
            <a:r>
              <a:rPr lang="tt-RU" b="1" dirty="0" smtClean="0"/>
              <a:t>: </a:t>
            </a:r>
          </a:p>
          <a:p>
            <a:pPr marL="274320" indent="-274320" algn="ctr" eaLnBrk="1" fontAlgn="auto" hangingPunct="1">
              <a:lnSpc>
                <a:spcPct val="110000"/>
              </a:lnSpc>
              <a:spcBef>
                <a:spcPts val="0"/>
              </a:spcBef>
              <a:spcAft>
                <a:spcPts val="0"/>
              </a:spcAft>
              <a:buClr>
                <a:schemeClr val="accent3"/>
              </a:buClr>
              <a:buFont typeface="Wingdings 2"/>
              <a:buNone/>
              <a:defRPr/>
            </a:pPr>
            <a:endParaRPr lang="tt-RU" b="1" dirty="0" smtClean="0"/>
          </a:p>
          <a:p>
            <a:pPr marL="274320" indent="-274320" algn="just" eaLnBrk="1" fontAlgn="auto" hangingPunct="1">
              <a:spcAft>
                <a:spcPts val="0"/>
              </a:spcAft>
              <a:buClr>
                <a:schemeClr val="accent3"/>
              </a:buClr>
              <a:defRPr/>
            </a:pPr>
            <a:r>
              <a:rPr lang="tt-RU" dirty="0" smtClean="0"/>
              <a:t>төрле проблемаларны чишү аркылы, Шәйхи Маннур иҗатының татар әдәбиятында тоткан урынын билгеләү, </a:t>
            </a:r>
          </a:p>
          <a:p>
            <a:pPr marL="274320" indent="-274320" algn="just" eaLnBrk="1" fontAlgn="auto" hangingPunct="1">
              <a:spcAft>
                <a:spcPts val="0"/>
              </a:spcAft>
              <a:buClr>
                <a:schemeClr val="accent3"/>
              </a:buClr>
              <a:defRPr/>
            </a:pPr>
            <a:r>
              <a:rPr lang="tt-RU" dirty="0" smtClean="0"/>
              <a:t>студентларны  эзләнү-тикшеренү эшчәнлегенә  тарту, нәтиҗә ясарга юнәлеш бирү,  </a:t>
            </a:r>
          </a:p>
          <a:p>
            <a:pPr marL="274320" indent="-274320" algn="just" eaLnBrk="1" fontAlgn="auto" hangingPunct="1">
              <a:spcAft>
                <a:spcPts val="0"/>
              </a:spcAft>
              <a:buClr>
                <a:schemeClr val="accent3"/>
              </a:buClr>
              <a:defRPr/>
            </a:pPr>
            <a:r>
              <a:rPr lang="tt-RU" dirty="0" smtClean="0"/>
              <a:t>мөстәкыйль фикер йөртә белүләренә ирешү, бәйләнешле сөйләм телен , сөйләм культурасын, фикерләү дәрәҗәсен үстерү, </a:t>
            </a:r>
          </a:p>
          <a:p>
            <a:pPr marL="274320" indent="-274320" algn="just" eaLnBrk="1" fontAlgn="auto" hangingPunct="1">
              <a:spcAft>
                <a:spcPts val="0"/>
              </a:spcAft>
              <a:buClr>
                <a:schemeClr val="accent3"/>
              </a:buClr>
              <a:defRPr/>
            </a:pPr>
            <a:r>
              <a:rPr lang="tt-RU" dirty="0" smtClean="0"/>
              <a:t>язучыбызның әсәрләре аша туган ягыбызга мәхәббәт тәрбияләү,</a:t>
            </a:r>
            <a:r>
              <a:rPr lang="ru-RU" dirty="0" smtClean="0"/>
              <a:t> </a:t>
            </a:r>
          </a:p>
          <a:p>
            <a:pPr marL="274320" indent="-274320" algn="just" eaLnBrk="1" fontAlgn="auto" hangingPunct="1">
              <a:spcAft>
                <a:spcPts val="0"/>
              </a:spcAft>
              <a:buClr>
                <a:schemeClr val="accent3"/>
              </a:buClr>
              <a:defRPr/>
            </a:pPr>
            <a:r>
              <a:rPr lang="tt-RU" dirty="0" smtClean="0"/>
              <a:t>халкыбызның рухи- әхлакый идеалларына омтылыш тәрбияләү.</a:t>
            </a:r>
            <a:endParaRPr lang="ru-RU" dirty="0" smtClean="0"/>
          </a:p>
          <a:p>
            <a:pPr marL="274320" indent="-274320" algn="just" eaLnBrk="1" fontAlgn="auto" hangingPunct="1">
              <a:spcAft>
                <a:spcPts val="0"/>
              </a:spcAft>
              <a:buClr>
                <a:schemeClr val="accent3"/>
              </a:buClr>
              <a:buFont typeface="Wingdings 2"/>
              <a:buChar char=""/>
              <a:defRPr/>
            </a:pPr>
            <a:endParaRPr lang="ru-RU"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пк\Desktop\Тулбай\IMG_6029.JPG"/>
          <p:cNvPicPr>
            <a:picLocks noGrp="1" noChangeAspect="1" noChangeArrowheads="1"/>
          </p:cNvPicPr>
          <p:nvPr>
            <p:ph idx="1"/>
          </p:nvPr>
        </p:nvPicPr>
        <p:blipFill>
          <a:blip r:embed="rId2" cstate="print"/>
          <a:srcRect/>
          <a:stretch>
            <a:fillRect/>
          </a:stretch>
        </p:blipFill>
        <p:spPr bwMode="auto">
          <a:xfrm>
            <a:off x="500034" y="2143116"/>
            <a:ext cx="8229600" cy="4334794"/>
          </a:xfrm>
          <a:prstGeom prst="rect">
            <a:avLst/>
          </a:prstGeom>
          <a:noFill/>
        </p:spPr>
      </p:pic>
      <p:sp>
        <p:nvSpPr>
          <p:cNvPr id="5" name="Заголовок 4"/>
          <p:cNvSpPr>
            <a:spLocks noGrp="1"/>
          </p:cNvSpPr>
          <p:nvPr>
            <p:ph type="title"/>
          </p:nvPr>
        </p:nvSpPr>
        <p:spPr>
          <a:xfrm>
            <a:off x="785786" y="0"/>
            <a:ext cx="7500990" cy="2285992"/>
          </a:xfrm>
        </p:spPr>
        <p:txBody>
          <a:bodyPr/>
          <a:lstStyle/>
          <a:p>
            <a:pPr algn="just"/>
            <a:r>
              <a:rPr lang="tt-RU" sz="2400" b="1" dirty="0" smtClean="0"/>
              <a:t>Шәйхи Маннур тәрҗемәче дә. Ул рус классиклары </a:t>
            </a:r>
            <a:br>
              <a:rPr lang="tt-RU" sz="2400" b="1" dirty="0" smtClean="0"/>
            </a:br>
            <a:r>
              <a:rPr lang="tt-RU" sz="2400" b="1" dirty="0" smtClean="0"/>
              <a:t>А. С. Пушкинның әкиятләрен, Крыловның мәсәлләрен, М.Ю.Лермонтов, С. Михалков әсәрләрен тәрҗемә иткән.Шуның өчен 1980 елда Почет билгесе ордены белән бүләкләнә.	</a:t>
            </a:r>
            <a:r>
              <a:rPr lang="ru-RU" sz="1800" dirty="0" smtClean="0"/>
              <a:t/>
            </a:r>
            <a:br>
              <a:rPr lang="ru-RU" sz="1800" dirty="0" smtClean="0"/>
            </a:br>
            <a:endParaRPr lang="ru-RU" sz="18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Содержимое 3" descr="P4200179.JPG"/>
          <p:cNvPicPr>
            <a:picLocks noGrp="1" noChangeAspect="1"/>
          </p:cNvPicPr>
          <p:nvPr>
            <p:ph idx="1"/>
          </p:nvPr>
        </p:nvPicPr>
        <p:blipFill>
          <a:blip r:embed="rId2"/>
          <a:srcRect/>
          <a:stretch>
            <a:fillRect/>
          </a:stretch>
        </p:blipFill>
        <p:spPr>
          <a:xfrm>
            <a:off x="928688" y="1071563"/>
            <a:ext cx="7429500" cy="5572125"/>
          </a:xfrm>
        </p:spPr>
      </p:pic>
      <p:sp>
        <p:nvSpPr>
          <p:cNvPr id="35842" name="Прямоугольник 5"/>
          <p:cNvSpPr>
            <a:spLocks noChangeArrowheads="1"/>
          </p:cNvSpPr>
          <p:nvPr/>
        </p:nvSpPr>
        <p:spPr bwMode="auto">
          <a:xfrm>
            <a:off x="0" y="0"/>
            <a:ext cx="9144000" cy="830997"/>
          </a:xfrm>
          <a:prstGeom prst="rect">
            <a:avLst/>
          </a:prstGeom>
          <a:noFill/>
          <a:ln w="9525">
            <a:noFill/>
            <a:miter lim="800000"/>
            <a:headEnd/>
            <a:tailEnd/>
          </a:ln>
        </p:spPr>
        <p:txBody>
          <a:bodyPr>
            <a:spAutoFit/>
          </a:bodyPr>
          <a:lstStyle/>
          <a:p>
            <a:pPr algn="ctr"/>
            <a:r>
              <a:rPr lang="tt-RU" sz="2400" dirty="0">
                <a:latin typeface="Constantia" pitchFamily="18" charset="0"/>
              </a:rPr>
              <a:t>Шәйхи Маннур 1957 нче елда үз акчасына китапханә  салдыра. 100 данә китап бүләк итеп бирә. </a:t>
            </a:r>
            <a:endParaRPr lang="ru-RU" sz="2400" dirty="0">
              <a:latin typeface="Constantia"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Заголовок 1"/>
          <p:cNvSpPr>
            <a:spLocks noGrp="1"/>
          </p:cNvSpPr>
          <p:nvPr>
            <p:ph type="title"/>
          </p:nvPr>
        </p:nvSpPr>
        <p:spPr>
          <a:xfrm>
            <a:off x="642910" y="357166"/>
            <a:ext cx="8229600" cy="571480"/>
          </a:xfrm>
        </p:spPr>
        <p:txBody>
          <a:bodyPr/>
          <a:lstStyle/>
          <a:p>
            <a:pPr algn="ctr" eaLnBrk="1" hangingPunct="1"/>
            <a:r>
              <a:rPr lang="ru-RU" sz="2400" dirty="0" smtClean="0">
                <a:latin typeface="+mn-lt"/>
              </a:rPr>
              <a:t>1980 елда китапханәгә Ш</a:t>
            </a:r>
            <a:r>
              <a:rPr lang="tt-RU" sz="2400" dirty="0" smtClean="0">
                <a:latin typeface="+mn-lt"/>
              </a:rPr>
              <a:t>әйхи Маннур исеме бирелә.</a:t>
            </a:r>
            <a:endParaRPr lang="ru-RU" sz="2400" dirty="0" smtClean="0">
              <a:latin typeface="+mn-lt"/>
            </a:endParaRPr>
          </a:p>
        </p:txBody>
      </p:sp>
      <p:pic>
        <p:nvPicPr>
          <p:cNvPr id="36866" name="Содержимое 3" descr="P4200148.JPG"/>
          <p:cNvPicPr>
            <a:picLocks noGrp="1" noChangeAspect="1"/>
          </p:cNvPicPr>
          <p:nvPr>
            <p:ph idx="1"/>
          </p:nvPr>
        </p:nvPicPr>
        <p:blipFill>
          <a:blip r:embed="rId2"/>
          <a:srcRect/>
          <a:stretch>
            <a:fillRect/>
          </a:stretch>
        </p:blipFill>
        <p:spPr>
          <a:xfrm>
            <a:off x="285721" y="1357299"/>
            <a:ext cx="4095207" cy="3071834"/>
          </a:xfrm>
        </p:spPr>
      </p:pic>
      <p:pic>
        <p:nvPicPr>
          <p:cNvPr id="36867" name="Рисунок 5" descr="P4200190.JPG"/>
          <p:cNvPicPr>
            <a:picLocks noChangeAspect="1"/>
          </p:cNvPicPr>
          <p:nvPr/>
        </p:nvPicPr>
        <p:blipFill>
          <a:blip r:embed="rId3" cstate="print"/>
          <a:srcRect/>
          <a:stretch>
            <a:fillRect/>
          </a:stretch>
        </p:blipFill>
        <p:spPr bwMode="auto">
          <a:xfrm>
            <a:off x="4500562" y="3339715"/>
            <a:ext cx="4429124" cy="33225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Заголовок 1"/>
          <p:cNvSpPr>
            <a:spLocks noGrp="1"/>
          </p:cNvSpPr>
          <p:nvPr>
            <p:ph type="title"/>
          </p:nvPr>
        </p:nvSpPr>
        <p:spPr>
          <a:xfrm>
            <a:off x="500034" y="571480"/>
            <a:ext cx="8229600" cy="500043"/>
          </a:xfrm>
        </p:spPr>
        <p:txBody>
          <a:bodyPr/>
          <a:lstStyle/>
          <a:p>
            <a:pPr algn="ctr" eaLnBrk="1" hangingPunct="1"/>
            <a:r>
              <a:rPr lang="tt-RU" sz="2800" dirty="0" smtClean="0">
                <a:latin typeface="+mn-lt"/>
              </a:rPr>
              <a:t>Шәйхи Маннурның язучылар белән дуслыгы</a:t>
            </a:r>
            <a:endParaRPr lang="ru-RU" sz="2800" dirty="0" smtClean="0">
              <a:latin typeface="+mn-lt"/>
            </a:endParaRPr>
          </a:p>
        </p:txBody>
      </p:sp>
      <p:pic>
        <p:nvPicPr>
          <p:cNvPr id="39938" name="Рисунок 4" descr="IMGP5016.JPG"/>
          <p:cNvPicPr>
            <a:picLocks noChangeAspect="1"/>
          </p:cNvPicPr>
          <p:nvPr/>
        </p:nvPicPr>
        <p:blipFill>
          <a:blip r:embed="rId2"/>
          <a:srcRect/>
          <a:stretch>
            <a:fillRect/>
          </a:stretch>
        </p:blipFill>
        <p:spPr bwMode="auto">
          <a:xfrm>
            <a:off x="4762500" y="3000375"/>
            <a:ext cx="4381500" cy="3286125"/>
          </a:xfrm>
          <a:prstGeom prst="rect">
            <a:avLst/>
          </a:prstGeom>
          <a:noFill/>
          <a:ln w="9525">
            <a:noFill/>
            <a:miter lim="800000"/>
            <a:headEnd/>
            <a:tailEnd/>
          </a:ln>
        </p:spPr>
      </p:pic>
      <p:pic>
        <p:nvPicPr>
          <p:cNvPr id="39939" name="Содержимое 6" descr="P4200180.JPG"/>
          <p:cNvPicPr>
            <a:picLocks noGrp="1" noChangeAspect="1"/>
          </p:cNvPicPr>
          <p:nvPr>
            <p:ph idx="1"/>
          </p:nvPr>
        </p:nvPicPr>
        <p:blipFill>
          <a:blip r:embed="rId3"/>
          <a:srcRect/>
          <a:stretch>
            <a:fillRect/>
          </a:stretch>
        </p:blipFill>
        <p:spPr>
          <a:xfrm>
            <a:off x="214313" y="1571625"/>
            <a:ext cx="4432300" cy="3324225"/>
          </a:xfr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1" name="Рисунок 3" descr="P4200184.JPG"/>
          <p:cNvPicPr>
            <a:picLocks noChangeAspect="1"/>
          </p:cNvPicPr>
          <p:nvPr/>
        </p:nvPicPr>
        <p:blipFill>
          <a:blip r:embed="rId2"/>
          <a:srcRect/>
          <a:stretch>
            <a:fillRect/>
          </a:stretch>
        </p:blipFill>
        <p:spPr bwMode="auto">
          <a:xfrm>
            <a:off x="4143372" y="1928802"/>
            <a:ext cx="4286250" cy="3929079"/>
          </a:xfrm>
          <a:prstGeom prst="rect">
            <a:avLst/>
          </a:prstGeom>
          <a:noFill/>
          <a:ln w="9525">
            <a:noFill/>
            <a:miter lim="800000"/>
            <a:headEnd/>
            <a:tailEnd/>
          </a:ln>
        </p:spPr>
      </p:pic>
      <p:sp>
        <p:nvSpPr>
          <p:cNvPr id="40962" name="TextBox 5"/>
          <p:cNvSpPr txBox="1">
            <a:spLocks noChangeArrowheads="1"/>
          </p:cNvSpPr>
          <p:nvPr/>
        </p:nvSpPr>
        <p:spPr bwMode="auto">
          <a:xfrm>
            <a:off x="857224" y="642918"/>
            <a:ext cx="5429288" cy="954107"/>
          </a:xfrm>
          <a:prstGeom prst="rect">
            <a:avLst/>
          </a:prstGeom>
          <a:noFill/>
          <a:ln w="9525">
            <a:noFill/>
            <a:miter lim="800000"/>
            <a:headEnd/>
            <a:tailEnd/>
          </a:ln>
        </p:spPr>
        <p:txBody>
          <a:bodyPr wrap="square">
            <a:spAutoFit/>
          </a:bodyPr>
          <a:lstStyle/>
          <a:p>
            <a:pPr algn="just"/>
            <a:r>
              <a:rPr lang="tt-RU" sz="2800" dirty="0">
                <a:latin typeface="Constantia" pitchFamily="18" charset="0"/>
              </a:rPr>
              <a:t>Шәйхи Маннур Тулбай авылы кырларында</a:t>
            </a:r>
            <a:endParaRPr lang="ru-RU" sz="2800" dirty="0">
              <a:latin typeface="Constantia" pitchFamily="18" charset="0"/>
            </a:endParaRPr>
          </a:p>
        </p:txBody>
      </p:sp>
      <p:sp>
        <p:nvSpPr>
          <p:cNvPr id="40963" name="Rectangle 1"/>
          <p:cNvSpPr>
            <a:spLocks noChangeArrowheads="1"/>
          </p:cNvSpPr>
          <p:nvPr/>
        </p:nvSpPr>
        <p:spPr bwMode="auto">
          <a:xfrm>
            <a:off x="785786" y="1785926"/>
            <a:ext cx="3000366" cy="4247317"/>
          </a:xfrm>
          <a:prstGeom prst="rect">
            <a:avLst/>
          </a:prstGeom>
          <a:noFill/>
          <a:ln w="9525">
            <a:noFill/>
            <a:miter lim="800000"/>
            <a:headEnd/>
            <a:tailEnd/>
          </a:ln>
        </p:spPr>
        <p:txBody>
          <a:bodyPr wrap="square" anchor="ctr">
            <a:spAutoFit/>
          </a:bodyPr>
          <a:lstStyle/>
          <a:p>
            <a:pPr algn="just"/>
            <a:r>
              <a:rPr lang="tt-RU" dirty="0" smtClean="0">
                <a:cs typeface="Times New Roman" pitchFamily="18" charset="0"/>
              </a:rPr>
              <a:t>Күңел </a:t>
            </a:r>
            <a:r>
              <a:rPr lang="tt-RU" dirty="0">
                <a:cs typeface="Times New Roman" pitchFamily="18" charset="0"/>
              </a:rPr>
              <a:t>һаман сиңа </a:t>
            </a:r>
            <a:r>
              <a:rPr lang="tt-RU" dirty="0" smtClean="0">
                <a:cs typeface="Times New Roman" pitchFamily="18" charset="0"/>
              </a:rPr>
              <a:t>тарта </a:t>
            </a:r>
          </a:p>
          <a:p>
            <a:pPr algn="just"/>
            <a:r>
              <a:rPr lang="tt-RU" dirty="0" smtClean="0">
                <a:cs typeface="Times New Roman" pitchFamily="18" charset="0"/>
              </a:rPr>
              <a:t>Эндәшә </a:t>
            </a:r>
            <a:r>
              <a:rPr lang="tt-RU" dirty="0">
                <a:cs typeface="Times New Roman" pitchFamily="18" charset="0"/>
              </a:rPr>
              <a:t>һәр </a:t>
            </a:r>
            <a:r>
              <a:rPr lang="tt-RU" dirty="0" smtClean="0">
                <a:cs typeface="Times New Roman" pitchFamily="18" charset="0"/>
              </a:rPr>
              <a:t>сукмагың.</a:t>
            </a:r>
            <a:r>
              <a:rPr lang="ru-RU" dirty="0" smtClean="0">
                <a:cs typeface="Times New Roman" pitchFamily="18" charset="0"/>
              </a:rPr>
              <a:t> </a:t>
            </a:r>
          </a:p>
          <a:p>
            <a:pPr algn="just"/>
            <a:r>
              <a:rPr lang="tt-RU" dirty="0" smtClean="0">
                <a:cs typeface="Times New Roman" pitchFamily="18" charset="0"/>
              </a:rPr>
              <a:t>Сагынам </a:t>
            </a:r>
            <a:r>
              <a:rPr lang="tt-RU" dirty="0">
                <a:cs typeface="Times New Roman" pitchFamily="18" charset="0"/>
              </a:rPr>
              <a:t>да сиңа </a:t>
            </a:r>
            <a:r>
              <a:rPr lang="tt-RU" dirty="0" smtClean="0">
                <a:cs typeface="Times New Roman" pitchFamily="18" charset="0"/>
              </a:rPr>
              <a:t>кайтам,</a:t>
            </a:r>
            <a:r>
              <a:rPr lang="ru-RU" dirty="0" smtClean="0">
                <a:cs typeface="Times New Roman" pitchFamily="18" charset="0"/>
              </a:rPr>
              <a:t> </a:t>
            </a:r>
          </a:p>
          <a:p>
            <a:pPr algn="just"/>
            <a:r>
              <a:rPr lang="tt-RU" dirty="0" smtClean="0">
                <a:cs typeface="Times New Roman" pitchFamily="18" charset="0"/>
              </a:rPr>
              <a:t>И </a:t>
            </a:r>
            <a:r>
              <a:rPr lang="tt-RU" dirty="0">
                <a:cs typeface="Times New Roman" pitchFamily="18" charset="0"/>
              </a:rPr>
              <a:t>газиз, туган ягым.</a:t>
            </a:r>
            <a:endParaRPr lang="ru-RU" dirty="0"/>
          </a:p>
          <a:p>
            <a:pPr algn="just" eaLnBrk="0" hangingPunct="0"/>
            <a:r>
              <a:rPr lang="tt-RU" dirty="0" smtClean="0">
                <a:cs typeface="Times New Roman" pitchFamily="18" charset="0"/>
              </a:rPr>
              <a:t>Кошларың </a:t>
            </a:r>
            <a:r>
              <a:rPr lang="tt-RU" dirty="0">
                <a:cs typeface="Times New Roman" pitchFamily="18" charset="0"/>
              </a:rPr>
              <a:t>күп,</a:t>
            </a:r>
            <a:endParaRPr lang="ru-RU" dirty="0"/>
          </a:p>
          <a:p>
            <a:pPr algn="just" eaLnBrk="0" hangingPunct="0"/>
            <a:r>
              <a:rPr lang="tt-RU" dirty="0" smtClean="0">
                <a:cs typeface="Times New Roman" pitchFamily="18" charset="0"/>
              </a:rPr>
              <a:t>Кояшың </a:t>
            </a:r>
            <a:r>
              <a:rPr lang="tt-RU" dirty="0">
                <a:cs typeface="Times New Roman" pitchFamily="18" charset="0"/>
              </a:rPr>
              <a:t>күп,</a:t>
            </a:r>
            <a:endParaRPr lang="ru-RU" dirty="0"/>
          </a:p>
          <a:p>
            <a:pPr algn="just" eaLnBrk="0" hangingPunct="0"/>
            <a:r>
              <a:rPr lang="tt-RU" dirty="0" smtClean="0">
                <a:cs typeface="Times New Roman" pitchFamily="18" charset="0"/>
              </a:rPr>
              <a:t>Шифалы </a:t>
            </a:r>
            <a:r>
              <a:rPr lang="tt-RU" dirty="0">
                <a:cs typeface="Times New Roman" pitchFamily="18" charset="0"/>
              </a:rPr>
              <a:t>яңгыр,җилең.</a:t>
            </a:r>
            <a:endParaRPr lang="ru-RU" dirty="0"/>
          </a:p>
          <a:p>
            <a:pPr algn="just" eaLnBrk="0" hangingPunct="0"/>
            <a:r>
              <a:rPr lang="tt-RU" dirty="0" smtClean="0">
                <a:cs typeface="Times New Roman" pitchFamily="18" charset="0"/>
              </a:rPr>
              <a:t>Беркайда </a:t>
            </a:r>
            <a:r>
              <a:rPr lang="tt-RU" dirty="0">
                <a:cs typeface="Times New Roman" pitchFamily="18" charset="0"/>
              </a:rPr>
              <a:t>да булмаган күк</a:t>
            </a:r>
            <a:endParaRPr lang="ru-RU" dirty="0"/>
          </a:p>
          <a:p>
            <a:pPr algn="just" eaLnBrk="0" hangingPunct="0"/>
            <a:r>
              <a:rPr lang="tt-RU" dirty="0" smtClean="0">
                <a:cs typeface="Times New Roman" pitchFamily="18" charset="0"/>
              </a:rPr>
              <a:t>Бар </a:t>
            </a:r>
            <a:r>
              <a:rPr lang="tt-RU" dirty="0">
                <a:cs typeface="Times New Roman" pitchFamily="18" charset="0"/>
              </a:rPr>
              <a:t>җирең матур синең.</a:t>
            </a:r>
            <a:endParaRPr lang="ru-RU" dirty="0"/>
          </a:p>
          <a:p>
            <a:pPr algn="just" eaLnBrk="0" hangingPunct="0"/>
            <a:r>
              <a:rPr lang="tt-RU" dirty="0" smtClean="0">
                <a:cs typeface="Times New Roman" pitchFamily="18" charset="0"/>
              </a:rPr>
              <a:t>Яланнарга </a:t>
            </a:r>
            <a:r>
              <a:rPr lang="tt-RU" dirty="0">
                <a:cs typeface="Times New Roman" pitchFamily="18" charset="0"/>
              </a:rPr>
              <a:t>чыгып йөрсәм,</a:t>
            </a:r>
            <a:endParaRPr lang="ru-RU" dirty="0"/>
          </a:p>
          <a:p>
            <a:pPr algn="just" eaLnBrk="0" hangingPunct="0"/>
            <a:r>
              <a:rPr lang="tt-RU" dirty="0" smtClean="0">
                <a:cs typeface="Times New Roman" pitchFamily="18" charset="0"/>
              </a:rPr>
              <a:t>Алсулана </a:t>
            </a:r>
            <a:r>
              <a:rPr lang="tt-RU" dirty="0">
                <a:cs typeface="Times New Roman" pitchFamily="18" charset="0"/>
              </a:rPr>
              <a:t>йөзләрем.</a:t>
            </a:r>
            <a:endParaRPr lang="ru-RU" dirty="0"/>
          </a:p>
          <a:p>
            <a:pPr algn="just" eaLnBrk="0" hangingPunct="0"/>
            <a:r>
              <a:rPr lang="tt-RU" dirty="0" smtClean="0">
                <a:cs typeface="Times New Roman" pitchFamily="18" charset="0"/>
              </a:rPr>
              <a:t>Чишмәләрең </a:t>
            </a:r>
            <a:r>
              <a:rPr lang="tt-RU" dirty="0">
                <a:cs typeface="Times New Roman" pitchFamily="18" charset="0"/>
              </a:rPr>
              <a:t>суын эчсәм</a:t>
            </a:r>
            <a:endParaRPr lang="ru-RU" dirty="0"/>
          </a:p>
          <a:p>
            <a:pPr algn="just" eaLnBrk="0" hangingPunct="0"/>
            <a:r>
              <a:rPr lang="tt-RU" dirty="0" smtClean="0">
                <a:cs typeface="Times New Roman" pitchFamily="18" charset="0"/>
              </a:rPr>
              <a:t>Кайта </a:t>
            </a:r>
            <a:r>
              <a:rPr lang="tt-RU" dirty="0">
                <a:cs typeface="Times New Roman" pitchFamily="18" charset="0"/>
              </a:rPr>
              <a:t>яшьлек көчләрем.</a:t>
            </a:r>
            <a:endParaRPr lang="ru-RU" dirty="0"/>
          </a:p>
          <a:p>
            <a:pPr algn="just" eaLnBrk="0" hangingPunct="0"/>
            <a:r>
              <a:rPr lang="tt-RU" dirty="0" smtClean="0">
                <a:cs typeface="Times New Roman" pitchFamily="18" charset="0"/>
              </a:rPr>
              <a:t>Киң</a:t>
            </a:r>
            <a:r>
              <a:rPr lang="tt-RU" dirty="0">
                <a:cs typeface="Times New Roman" pitchFamily="18" charset="0"/>
              </a:rPr>
              <a:t>, бөек туган илемнең</a:t>
            </a:r>
          </a:p>
          <a:p>
            <a:pPr algn="just" eaLnBrk="0" hangingPunct="0"/>
            <a:r>
              <a:rPr lang="tt-RU" dirty="0" smtClean="0">
                <a:cs typeface="Times New Roman" pitchFamily="18" charset="0"/>
              </a:rPr>
              <a:t>Син-гүзәл </a:t>
            </a:r>
            <a:r>
              <a:rPr lang="tt-RU" dirty="0">
                <a:cs typeface="Times New Roman" pitchFamily="18" charset="0"/>
              </a:rPr>
              <a:t>бер почмагы</a:t>
            </a:r>
            <a:r>
              <a:rPr lang="ru-RU" dirty="0"/>
              <a:t> </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Содержимое 3" descr="P4200181.JPG"/>
          <p:cNvPicPr>
            <a:picLocks noGrp="1" noChangeAspect="1"/>
          </p:cNvPicPr>
          <p:nvPr>
            <p:ph idx="1"/>
          </p:nvPr>
        </p:nvPicPr>
        <p:blipFill>
          <a:blip r:embed="rId2"/>
          <a:srcRect/>
          <a:stretch>
            <a:fillRect/>
          </a:stretch>
        </p:blipFill>
        <p:spPr>
          <a:xfrm>
            <a:off x="0" y="0"/>
            <a:ext cx="9144000" cy="6858000"/>
          </a:xfrm>
        </p:spPr>
      </p:pic>
      <p:sp>
        <p:nvSpPr>
          <p:cNvPr id="41986" name="TextBox 4"/>
          <p:cNvSpPr txBox="1">
            <a:spLocks noChangeArrowheads="1"/>
          </p:cNvSpPr>
          <p:nvPr/>
        </p:nvSpPr>
        <p:spPr bwMode="auto">
          <a:xfrm>
            <a:off x="1714480" y="214290"/>
            <a:ext cx="6000792" cy="584775"/>
          </a:xfrm>
          <a:prstGeom prst="rect">
            <a:avLst/>
          </a:prstGeom>
          <a:noFill/>
          <a:ln w="9525">
            <a:noFill/>
            <a:miter lim="800000"/>
            <a:headEnd/>
            <a:tailEnd/>
          </a:ln>
        </p:spPr>
        <p:txBody>
          <a:bodyPr wrap="square">
            <a:spAutoFit/>
          </a:bodyPr>
          <a:lstStyle/>
          <a:p>
            <a:r>
              <a:rPr lang="tt-RU" sz="3200" dirty="0">
                <a:latin typeface="Constantia" pitchFamily="18" charset="0"/>
              </a:rPr>
              <a:t>Шәйхи Маннур Мамадышта</a:t>
            </a:r>
            <a:endParaRPr lang="ru-RU" sz="3200" dirty="0">
              <a:latin typeface="Constantia" pitchFamily="18"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Содержимое 3" descr="P4200182.JPG"/>
          <p:cNvPicPr>
            <a:picLocks noGrp="1" noChangeAspect="1"/>
          </p:cNvPicPr>
          <p:nvPr>
            <p:ph idx="1"/>
          </p:nvPr>
        </p:nvPicPr>
        <p:blipFill>
          <a:blip r:embed="rId2"/>
          <a:srcRect/>
          <a:stretch>
            <a:fillRect/>
          </a:stretch>
        </p:blipFill>
        <p:spPr>
          <a:xfrm>
            <a:off x="0" y="0"/>
            <a:ext cx="9144000" cy="6858000"/>
          </a:xfrm>
        </p:spPr>
      </p:pic>
      <p:sp>
        <p:nvSpPr>
          <p:cNvPr id="43010" name="TextBox 4"/>
          <p:cNvSpPr txBox="1">
            <a:spLocks noChangeArrowheads="1"/>
          </p:cNvSpPr>
          <p:nvPr/>
        </p:nvSpPr>
        <p:spPr bwMode="auto">
          <a:xfrm>
            <a:off x="785812" y="142852"/>
            <a:ext cx="8358188" cy="523875"/>
          </a:xfrm>
          <a:prstGeom prst="rect">
            <a:avLst/>
          </a:prstGeom>
          <a:noFill/>
          <a:ln w="9525">
            <a:noFill/>
            <a:miter lim="800000"/>
            <a:headEnd/>
            <a:tailEnd/>
          </a:ln>
        </p:spPr>
        <p:txBody>
          <a:bodyPr>
            <a:spAutoFit/>
          </a:bodyPr>
          <a:lstStyle/>
          <a:p>
            <a:r>
              <a:rPr lang="tt-RU" sz="2800" dirty="0">
                <a:latin typeface="Constantia" pitchFamily="18" charset="0"/>
              </a:rPr>
              <a:t>Шәйхи Маннур Тулбай авылы китапханәсендә </a:t>
            </a:r>
            <a:endParaRPr lang="ru-RU" sz="2800" dirty="0">
              <a:latin typeface="Constantia" pitchFamily="18"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Содержимое 2"/>
          <p:cNvSpPr>
            <a:spLocks noGrp="1"/>
          </p:cNvSpPr>
          <p:nvPr>
            <p:ph idx="1"/>
          </p:nvPr>
        </p:nvSpPr>
        <p:spPr>
          <a:xfrm>
            <a:off x="0" y="0"/>
            <a:ext cx="8858280" cy="1428736"/>
          </a:xfrm>
        </p:spPr>
        <p:txBody>
          <a:bodyPr/>
          <a:lstStyle/>
          <a:p>
            <a:pPr algn="just" eaLnBrk="1" hangingPunct="1">
              <a:buNone/>
            </a:pPr>
            <a:r>
              <a:rPr lang="tt-RU" dirty="0" smtClean="0"/>
              <a:t>	1970 нче елның гыйнвар аенда (үләренә 10 ел кала) Шәйхи Маннур өлкән һәм яшь буын дусларына васыять язып калдырган. </a:t>
            </a:r>
            <a:endParaRPr lang="ru-RU" dirty="0" smtClean="0"/>
          </a:p>
        </p:txBody>
      </p:sp>
      <p:pic>
        <p:nvPicPr>
          <p:cNvPr id="44034" name="Рисунок 3" descr="P4200165.JPG"/>
          <p:cNvPicPr>
            <a:picLocks noChangeAspect="1"/>
          </p:cNvPicPr>
          <p:nvPr/>
        </p:nvPicPr>
        <p:blipFill>
          <a:blip r:embed="rId2"/>
          <a:srcRect/>
          <a:stretch>
            <a:fillRect/>
          </a:stretch>
        </p:blipFill>
        <p:spPr bwMode="auto">
          <a:xfrm>
            <a:off x="0" y="1357313"/>
            <a:ext cx="4125913" cy="5500687"/>
          </a:xfrm>
          <a:prstGeom prst="rect">
            <a:avLst/>
          </a:prstGeom>
          <a:noFill/>
          <a:ln w="9525">
            <a:noFill/>
            <a:miter lim="800000"/>
            <a:headEnd/>
            <a:tailEnd/>
          </a:ln>
        </p:spPr>
      </p:pic>
      <p:pic>
        <p:nvPicPr>
          <p:cNvPr id="44035" name="Рисунок 4" descr="P4200166.JPG"/>
          <p:cNvPicPr>
            <a:picLocks noChangeAspect="1"/>
          </p:cNvPicPr>
          <p:nvPr/>
        </p:nvPicPr>
        <p:blipFill>
          <a:blip r:embed="rId3"/>
          <a:srcRect/>
          <a:stretch>
            <a:fillRect/>
          </a:stretch>
        </p:blipFill>
        <p:spPr bwMode="auto">
          <a:xfrm>
            <a:off x="5000625" y="1333500"/>
            <a:ext cx="4143375" cy="5524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Содержимое 2"/>
          <p:cNvSpPr>
            <a:spLocks noGrp="1"/>
          </p:cNvSpPr>
          <p:nvPr>
            <p:ph idx="1"/>
          </p:nvPr>
        </p:nvSpPr>
        <p:spPr>
          <a:xfrm>
            <a:off x="714348" y="1571612"/>
            <a:ext cx="7858180" cy="4714908"/>
          </a:xfrm>
        </p:spPr>
        <p:txBody>
          <a:bodyPr/>
          <a:lstStyle/>
          <a:p>
            <a:pPr algn="just" eaLnBrk="1" hangingPunct="1"/>
            <a:r>
              <a:rPr lang="tt-RU" sz="2800" dirty="0" smtClean="0"/>
              <a:t>Барлык иҗат әсәрләремә һәм архивыма Тулбай китапханәсе юридик  хуҗа (варис) булсын.</a:t>
            </a:r>
            <a:endParaRPr lang="ru-RU" sz="2800" dirty="0" smtClean="0"/>
          </a:p>
          <a:p>
            <a:pPr algn="just" eaLnBrk="1" hangingPunct="1"/>
            <a:r>
              <a:rPr lang="tt-RU" sz="2800" dirty="0" smtClean="0"/>
              <a:t>Тулбайдагы  ул китапханәне сүндерми яшәтсәгез иде.</a:t>
            </a:r>
            <a:endParaRPr lang="ru-RU" sz="2800" dirty="0" smtClean="0"/>
          </a:p>
          <a:p>
            <a:pPr algn="just" eaLnBrk="1" hangingPunct="1"/>
            <a:r>
              <a:rPr lang="tt-RU" sz="2800" dirty="0" smtClean="0"/>
              <a:t>Өйдәге бөтен кулъязма архив һәм барлык китапларны (домашн. Биб-ка) Тулбай китапханәсенә тапшырырсыз.</a:t>
            </a:r>
            <a:endParaRPr lang="ru-RU" sz="2800" dirty="0" smtClean="0"/>
          </a:p>
        </p:txBody>
      </p:sp>
      <p:sp>
        <p:nvSpPr>
          <p:cNvPr id="45058" name="TextBox 3"/>
          <p:cNvSpPr txBox="1">
            <a:spLocks noChangeArrowheads="1"/>
          </p:cNvSpPr>
          <p:nvPr/>
        </p:nvSpPr>
        <p:spPr bwMode="auto">
          <a:xfrm>
            <a:off x="785786" y="785794"/>
            <a:ext cx="7429500" cy="584200"/>
          </a:xfrm>
          <a:prstGeom prst="rect">
            <a:avLst/>
          </a:prstGeom>
          <a:noFill/>
          <a:ln w="9525">
            <a:noFill/>
            <a:miter lim="800000"/>
            <a:headEnd/>
            <a:tailEnd/>
          </a:ln>
        </p:spPr>
        <p:txBody>
          <a:bodyPr>
            <a:spAutoFit/>
          </a:bodyPr>
          <a:lstStyle/>
          <a:p>
            <a:pPr algn="ctr"/>
            <a:r>
              <a:rPr lang="tt-RU" sz="3200" dirty="0">
                <a:latin typeface="Constantia" pitchFamily="18" charset="0"/>
              </a:rPr>
              <a:t>Васыят</a:t>
            </a:r>
            <a:r>
              <a:rPr lang="ru-RU" sz="3200" dirty="0">
                <a:latin typeface="Constantia" pitchFamily="18" charset="0"/>
              </a:rPr>
              <a:t>ь</a:t>
            </a:r>
            <a:r>
              <a:rPr lang="tt-RU" sz="3200" dirty="0">
                <a:latin typeface="Constantia" pitchFamily="18" charset="0"/>
              </a:rPr>
              <a:t>намәнең  эчтәлеге</a:t>
            </a:r>
            <a:endParaRPr lang="ru-RU" sz="3200" dirty="0">
              <a:latin typeface="Constantia" pitchFamily="18"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Содержимое 2"/>
          <p:cNvSpPr>
            <a:spLocks noGrp="1"/>
          </p:cNvSpPr>
          <p:nvPr>
            <p:ph idx="1"/>
          </p:nvPr>
        </p:nvSpPr>
        <p:spPr>
          <a:xfrm>
            <a:off x="571472" y="214290"/>
            <a:ext cx="7643866" cy="1428736"/>
          </a:xfrm>
        </p:spPr>
        <p:txBody>
          <a:bodyPr/>
          <a:lstStyle/>
          <a:p>
            <a:pPr algn="just" eaLnBrk="1" hangingPunct="1">
              <a:buNone/>
            </a:pPr>
            <a:r>
              <a:rPr lang="tt-RU" dirty="0" smtClean="0"/>
              <a:t>	Шәйхи Маннурның үз акчасына салдырган музей – китапханәсендә  язучылар бүләк итеп биргән китаплар саклана.                                                                                                                                                               </a:t>
            </a:r>
            <a:endParaRPr lang="ru-RU" dirty="0" smtClean="0"/>
          </a:p>
          <a:p>
            <a:pPr algn="just" eaLnBrk="1" hangingPunct="1">
              <a:buFont typeface="Wingdings 2" pitchFamily="18" charset="2"/>
              <a:buNone/>
            </a:pPr>
            <a:r>
              <a:rPr lang="tt-RU" dirty="0" smtClean="0"/>
              <a:t>  </a:t>
            </a:r>
            <a:endParaRPr lang="ru-RU" dirty="0" smtClean="0"/>
          </a:p>
        </p:txBody>
      </p:sp>
      <p:pic>
        <p:nvPicPr>
          <p:cNvPr id="46082" name="Рисунок 3" descr="IMGP5011.JPG"/>
          <p:cNvPicPr>
            <a:picLocks noChangeAspect="1"/>
          </p:cNvPicPr>
          <p:nvPr/>
        </p:nvPicPr>
        <p:blipFill>
          <a:blip r:embed="rId2"/>
          <a:srcRect/>
          <a:stretch>
            <a:fillRect/>
          </a:stretch>
        </p:blipFill>
        <p:spPr bwMode="auto">
          <a:xfrm>
            <a:off x="1285875" y="1643063"/>
            <a:ext cx="6215063" cy="4660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00034" y="714356"/>
            <a:ext cx="8229600" cy="5857916"/>
          </a:xfrm>
        </p:spPr>
        <p:txBody>
          <a:bodyPr>
            <a:normAutofit fontScale="92500" lnSpcReduction="10000"/>
          </a:bodyPr>
          <a:lstStyle/>
          <a:p>
            <a:pPr marL="274320" indent="-274320" algn="ctr" eaLnBrk="1" fontAlgn="auto" hangingPunct="1">
              <a:spcAft>
                <a:spcPts val="0"/>
              </a:spcAft>
              <a:buClr>
                <a:schemeClr val="accent3"/>
              </a:buClr>
              <a:buNone/>
              <a:defRPr/>
            </a:pPr>
            <a:r>
              <a:rPr lang="tt-RU" b="1" dirty="0" smtClean="0"/>
              <a:t>	Теманың актуальлеге:</a:t>
            </a:r>
          </a:p>
          <a:p>
            <a:pPr marL="274320" indent="-274320" algn="ctr" eaLnBrk="1" fontAlgn="auto" hangingPunct="1">
              <a:spcAft>
                <a:spcPts val="0"/>
              </a:spcAft>
              <a:buClr>
                <a:schemeClr val="accent3"/>
              </a:buClr>
              <a:buNone/>
              <a:defRPr/>
            </a:pPr>
            <a:endParaRPr lang="ru-RU" dirty="0" smtClean="0"/>
          </a:p>
          <a:p>
            <a:pPr marL="274320" indent="-274320" eaLnBrk="1" fontAlgn="auto" hangingPunct="1">
              <a:lnSpc>
                <a:spcPct val="120000"/>
              </a:lnSpc>
              <a:spcAft>
                <a:spcPts val="0"/>
              </a:spcAft>
              <a:buClr>
                <a:schemeClr val="accent3"/>
              </a:buClr>
              <a:buNone/>
              <a:defRPr/>
            </a:pPr>
            <a:r>
              <a:rPr lang="tt-RU" dirty="0" smtClean="0"/>
              <a:t>	Вафатыннан соң да халык хәтерендә, кешеләр күңелендә яшәү күпләргә зләкми. Аның өчен талантлы булу өстенә үзенчәлекле шәхес, туры сүзле, намуслы кеше булу да кирәк. Нинди зур эшләр эшләп китте ул! Ул иҗат иткән әсәрләрне халык хәзер дә яратып укый бит! Шәйхи Маннур татар халкының , алай гына да түгел, илебез халыкларының йөз аклыгы, горурлыгы. Ул үзен шушы милләтнең бер вәкиле итеп тойган, әсәрләре төрле телләргә тәрҗемә ителгән. Шәйхи Маннурдан калган мирас киләчәктә тулыландырып, буыннан- буынга тапшырылыр. Аның  тормыш юлын , әдәби мирасын саклау, өйрәнү эшләре буыннан - буынга дәвам итәр.</a:t>
            </a:r>
            <a:endParaRPr lang="ru-RU" dirty="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Содержимое 2"/>
          <p:cNvSpPr>
            <a:spLocks noGrp="1"/>
          </p:cNvSpPr>
          <p:nvPr>
            <p:ph idx="1"/>
          </p:nvPr>
        </p:nvSpPr>
        <p:spPr>
          <a:xfrm>
            <a:off x="-214346" y="214290"/>
            <a:ext cx="9144000" cy="2500306"/>
          </a:xfrm>
        </p:spPr>
        <p:txBody>
          <a:bodyPr/>
          <a:lstStyle/>
          <a:p>
            <a:pPr algn="just" eaLnBrk="1" hangingPunct="1">
              <a:buNone/>
            </a:pPr>
            <a:r>
              <a:rPr lang="tt-RU" dirty="0" smtClean="0"/>
              <a:t>	Китапханәнең икенче бүлмәсе- Шәйхи Маннурның шәхси бүлмәсе булган. Шәйхи Маннур авылга кайткач шул бүлмәләргә кереп ял иткән: бильярд, шахмат уйнаган, иҗат эше белән шөгыльләнгән. Шушы ук бүлмәдә әдипның 800 ләп чамасы китаплары , бильярд, шахмат такталары саклана.</a:t>
            </a:r>
            <a:endParaRPr lang="ru-RU" dirty="0" smtClean="0"/>
          </a:p>
          <a:p>
            <a:pPr eaLnBrk="1" hangingPunct="1"/>
            <a:endParaRPr lang="ru-RU" dirty="0" smtClean="0"/>
          </a:p>
        </p:txBody>
      </p:sp>
      <p:pic>
        <p:nvPicPr>
          <p:cNvPr id="47106" name="Содержимое 3" descr="IMGP5007.JPG"/>
          <p:cNvPicPr>
            <a:picLocks noChangeAspect="1"/>
          </p:cNvPicPr>
          <p:nvPr/>
        </p:nvPicPr>
        <p:blipFill>
          <a:blip r:embed="rId2"/>
          <a:srcRect/>
          <a:stretch>
            <a:fillRect/>
          </a:stretch>
        </p:blipFill>
        <p:spPr bwMode="auto">
          <a:xfrm>
            <a:off x="357158" y="3214686"/>
            <a:ext cx="4072469" cy="3054353"/>
          </a:xfrm>
          <a:prstGeom prst="rect">
            <a:avLst/>
          </a:prstGeom>
          <a:noFill/>
          <a:ln w="9525">
            <a:noFill/>
            <a:miter lim="800000"/>
            <a:headEnd/>
            <a:tailEnd/>
          </a:ln>
        </p:spPr>
      </p:pic>
      <p:pic>
        <p:nvPicPr>
          <p:cNvPr id="47107" name="Содержимое 3" descr="IMGP5010.JPG"/>
          <p:cNvPicPr>
            <a:picLocks noChangeAspect="1"/>
          </p:cNvPicPr>
          <p:nvPr/>
        </p:nvPicPr>
        <p:blipFill>
          <a:blip r:embed="rId3"/>
          <a:srcRect/>
          <a:stretch>
            <a:fillRect/>
          </a:stretch>
        </p:blipFill>
        <p:spPr bwMode="auto">
          <a:xfrm>
            <a:off x="4643438" y="3214686"/>
            <a:ext cx="4095750" cy="30718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Содержимое 2"/>
          <p:cNvSpPr>
            <a:spLocks noGrp="1"/>
          </p:cNvSpPr>
          <p:nvPr>
            <p:ph idx="1"/>
          </p:nvPr>
        </p:nvSpPr>
        <p:spPr>
          <a:xfrm>
            <a:off x="0" y="500042"/>
            <a:ext cx="9001156" cy="1428736"/>
          </a:xfrm>
        </p:spPr>
        <p:txBody>
          <a:bodyPr/>
          <a:lstStyle/>
          <a:p>
            <a:pPr algn="just" eaLnBrk="1" hangingPunct="1">
              <a:buNone/>
            </a:pPr>
            <a:r>
              <a:rPr lang="tt-RU" dirty="0" smtClean="0"/>
              <a:t>	1980 нче елның 12 нче июнендә – Шәйхелислам Фәрхулла улы Маннуров (Шәйхи Маннур) Мамадыш районының Тулбай авылы зиратында җирләнгән.</a:t>
            </a:r>
            <a:endParaRPr lang="ru-RU" dirty="0" smtClean="0"/>
          </a:p>
        </p:txBody>
      </p:sp>
      <p:pic>
        <p:nvPicPr>
          <p:cNvPr id="48130" name="Рисунок 3" descr="IMGP5031.JPG"/>
          <p:cNvPicPr>
            <a:picLocks noChangeAspect="1"/>
          </p:cNvPicPr>
          <p:nvPr/>
        </p:nvPicPr>
        <p:blipFill>
          <a:blip r:embed="rId2"/>
          <a:srcRect/>
          <a:stretch>
            <a:fillRect/>
          </a:stretch>
        </p:blipFill>
        <p:spPr bwMode="auto">
          <a:xfrm>
            <a:off x="1500188" y="2000250"/>
            <a:ext cx="6143625" cy="46069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Заголовок 1"/>
          <p:cNvSpPr>
            <a:spLocks noGrp="1"/>
          </p:cNvSpPr>
          <p:nvPr>
            <p:ph type="title"/>
          </p:nvPr>
        </p:nvSpPr>
        <p:spPr>
          <a:xfrm>
            <a:off x="500063" y="0"/>
            <a:ext cx="8229600" cy="1143000"/>
          </a:xfrm>
        </p:spPr>
        <p:txBody>
          <a:bodyPr/>
          <a:lstStyle/>
          <a:p>
            <a:pPr algn="ctr" eaLnBrk="1" hangingPunct="1"/>
            <a:r>
              <a:rPr lang="tt-RU" sz="2800" dirty="0" smtClean="0">
                <a:latin typeface="+mn-lt"/>
              </a:rPr>
              <a:t>Мамадыш үзәгендә Шәйхи Маннурга һәйкәл куела, авторы-Бакый Урманче.</a:t>
            </a:r>
            <a:endParaRPr lang="ru-RU" sz="2800" dirty="0" smtClean="0">
              <a:latin typeface="+mn-lt"/>
            </a:endParaRPr>
          </a:p>
        </p:txBody>
      </p:sp>
      <p:pic>
        <p:nvPicPr>
          <p:cNvPr id="49154" name="Содержимое 4" descr="P4190140.JPG"/>
          <p:cNvPicPr>
            <a:picLocks noGrp="1" noChangeAspect="1"/>
          </p:cNvPicPr>
          <p:nvPr>
            <p:ph idx="1"/>
          </p:nvPr>
        </p:nvPicPr>
        <p:blipFill>
          <a:blip r:embed="rId2"/>
          <a:srcRect/>
          <a:stretch>
            <a:fillRect/>
          </a:stretch>
        </p:blipFill>
        <p:spPr>
          <a:xfrm>
            <a:off x="357188" y="1500188"/>
            <a:ext cx="4283075" cy="3213100"/>
          </a:xfrm>
        </p:spPr>
      </p:pic>
      <p:pic>
        <p:nvPicPr>
          <p:cNvPr id="49155" name="Рисунок 3" descr="bakyjurmanche.JPG"/>
          <p:cNvPicPr>
            <a:picLocks noChangeAspect="1"/>
          </p:cNvPicPr>
          <p:nvPr/>
        </p:nvPicPr>
        <p:blipFill>
          <a:blip r:embed="rId3"/>
          <a:srcRect/>
          <a:stretch>
            <a:fillRect/>
          </a:stretch>
        </p:blipFill>
        <p:spPr bwMode="auto">
          <a:xfrm>
            <a:off x="5072063" y="1143000"/>
            <a:ext cx="3829050" cy="5715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Содержимое 2"/>
          <p:cNvSpPr>
            <a:spLocks noGrp="1"/>
          </p:cNvSpPr>
          <p:nvPr>
            <p:ph idx="1"/>
          </p:nvPr>
        </p:nvSpPr>
        <p:spPr>
          <a:xfrm>
            <a:off x="428596" y="1142984"/>
            <a:ext cx="8001056" cy="4143404"/>
          </a:xfrm>
        </p:spPr>
        <p:txBody>
          <a:bodyPr/>
          <a:lstStyle/>
          <a:p>
            <a:pPr algn="just" eaLnBrk="1" hangingPunct="1">
              <a:buNone/>
            </a:pPr>
            <a:r>
              <a:rPr lang="tt-RU" dirty="0" smtClean="0"/>
              <a:t>	</a:t>
            </a:r>
            <a:r>
              <a:rPr lang="tt-RU" sz="2800" dirty="0" smtClean="0"/>
              <a:t>Бу  олы шәхесне туган төбәге – Мамадыш районы, республика халкы тирән хөрмәт белән искә ала,  һәр елның 15 гыйнварында аның туган көнен шигьрият бәйрәме итеп уздырып килә. Бу көнне Шәйхи  аганың  васыятенә тугры калып, Татарстан Язучылар берлеге  идарәсе тарафыннан лаеклы дип танылган  шәхесләргә Шәйхи Маннур премиясе лауреаты дигән мактаулы исем бирелә. </a:t>
            </a:r>
            <a:endParaRPr lang="ru-RU" sz="2800" dirty="0" smtClean="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1"/>
          <p:cNvSpPr>
            <a:spLocks noGrp="1"/>
          </p:cNvSpPr>
          <p:nvPr>
            <p:ph type="title"/>
          </p:nvPr>
        </p:nvSpPr>
        <p:spPr>
          <a:xfrm>
            <a:off x="357158" y="500042"/>
            <a:ext cx="8229600" cy="857256"/>
          </a:xfrm>
        </p:spPr>
        <p:txBody>
          <a:bodyPr>
            <a:noAutofit/>
          </a:bodyPr>
          <a:lstStyle/>
          <a:p>
            <a:pPr algn="ctr" eaLnBrk="1" fontAlgn="auto" hangingPunct="1">
              <a:spcAft>
                <a:spcPts val="0"/>
              </a:spcAft>
              <a:defRPr/>
            </a:pPr>
            <a:r>
              <a:rPr lang="tt-RU" sz="3200" dirty="0" smtClean="0">
                <a:latin typeface="+mn-lt"/>
                <a:cs typeface="Arial" pitchFamily="34" charset="0"/>
              </a:rPr>
              <a:t>Шәйхи Маннурның быелгы туган көне.</a:t>
            </a:r>
            <a:endParaRPr lang="ru-RU" sz="3200" dirty="0">
              <a:latin typeface="+mn-lt"/>
              <a:cs typeface="Arial" pitchFamily="34" charset="0"/>
            </a:endParaRPr>
          </a:p>
        </p:txBody>
      </p:sp>
      <p:pic>
        <p:nvPicPr>
          <p:cNvPr id="3074" name="Picture 2" descr="E:\фото Ш,Маннур\IMG_1112.JPG"/>
          <p:cNvPicPr>
            <a:picLocks noGrp="1" noChangeAspect="1" noChangeArrowheads="1"/>
          </p:cNvPicPr>
          <p:nvPr>
            <p:ph idx="1"/>
          </p:nvPr>
        </p:nvPicPr>
        <p:blipFill>
          <a:blip r:embed="rId2" cstate="print"/>
          <a:srcRect/>
          <a:stretch>
            <a:fillRect/>
          </a:stretch>
        </p:blipFill>
        <p:spPr bwMode="auto">
          <a:xfrm>
            <a:off x="857224" y="1714488"/>
            <a:ext cx="7149730" cy="4681551"/>
          </a:xfrm>
          <a:prstGeom prst="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Содержимое 2"/>
          <p:cNvSpPr>
            <a:spLocks noGrp="1"/>
          </p:cNvSpPr>
          <p:nvPr>
            <p:ph idx="1"/>
          </p:nvPr>
        </p:nvSpPr>
        <p:spPr>
          <a:xfrm>
            <a:off x="500034" y="1000108"/>
            <a:ext cx="7929618" cy="5214974"/>
          </a:xfrm>
        </p:spPr>
        <p:txBody>
          <a:bodyPr/>
          <a:lstStyle/>
          <a:p>
            <a:pPr algn="just" eaLnBrk="1" hangingPunct="1">
              <a:buNone/>
            </a:pPr>
            <a:r>
              <a:rPr lang="ru-RU" sz="2800" dirty="0" smtClean="0"/>
              <a:t>	</a:t>
            </a:r>
            <a:r>
              <a:rPr lang="ru-RU" sz="3200" dirty="0" smtClean="0"/>
              <a:t>Быел Шәйхи Маннурның  туган көненә багышланган шигырь</a:t>
            </a:r>
            <a:r>
              <a:rPr lang="tt-RU" sz="3200" dirty="0" smtClean="0"/>
              <a:t> бәйрәме  язучының һәйкәле янында башланды. Кунаклардан Вахит Имамов, Шаһинур Мостафин, Вахит Галиев  Әхмәт Гадел һәм башкалар бар иде. Быелгы Шәйхи Маннур премиясе лауреаты Гөлнур Васыйловага  бүләкне Шаһинур Мостафин һәм Вахит Имамов тапшырдылар.</a:t>
            </a:r>
            <a:endParaRPr lang="ru-RU" sz="3200" dirty="0" smtClean="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85720" y="214290"/>
            <a:ext cx="8215340" cy="6286500"/>
          </a:xfrm>
        </p:spPr>
        <p:txBody>
          <a:bodyPr>
            <a:noAutofit/>
          </a:bodyPr>
          <a:lstStyle/>
          <a:p>
            <a:pPr marL="274320" indent="-274320" algn="just" eaLnBrk="1" fontAlgn="auto" hangingPunct="1">
              <a:spcAft>
                <a:spcPts val="0"/>
              </a:spcAft>
              <a:buClr>
                <a:schemeClr val="accent3"/>
              </a:buClr>
              <a:buFont typeface="Wingdings 2"/>
              <a:buNone/>
              <a:defRPr/>
            </a:pPr>
            <a:r>
              <a:rPr lang="tt-RU" sz="2400" dirty="0" smtClean="0"/>
              <a:t>		“Нинди зур эшләр башкарып китте Шәйхелислам абый!  Ул иҗат иткән әсәрләрне халык һаман яратып укый, чөнки аның әсәрләре туган җир, туган авыл турында. Туган ягыбызның кырлары, шаулап торган урманнары күңелгә  рәхәтлек биреп, туган якка мәхәббәт тәрбияли. Аның әсәрләре мәңге яш</a:t>
            </a:r>
            <a:r>
              <a:rPr lang="ru-RU" sz="2400" dirty="0" smtClean="0"/>
              <a:t>ь</a:t>
            </a:r>
            <a:r>
              <a:rPr lang="tt-RU" sz="2400" dirty="0" smtClean="0"/>
              <a:t>, үлемсез. Шәйхи Маннур үзе исән чагыннан ук классигыбыз булып саналган, яп</a:t>
            </a:r>
            <a:r>
              <a:rPr lang="ru-RU" sz="2400" dirty="0" smtClean="0"/>
              <a:t>ь-яшь килеш орден алган язучыбыз ул. </a:t>
            </a:r>
            <a:endParaRPr lang="tt-RU" sz="2400" dirty="0" smtClean="0"/>
          </a:p>
          <a:p>
            <a:pPr marL="274320" indent="-274320" algn="just" eaLnBrk="1" fontAlgn="auto" hangingPunct="1">
              <a:spcAft>
                <a:spcPts val="0"/>
              </a:spcAft>
              <a:buClr>
                <a:schemeClr val="accent3"/>
              </a:buClr>
              <a:buNone/>
              <a:defRPr/>
            </a:pPr>
            <a:r>
              <a:rPr lang="tt-RU" sz="2400" dirty="0" smtClean="0"/>
              <a:t>		Шәйхи Маннур татар халкының , алай гына да түгел, илебез халыкларының йөз аклыгы, горурлыгы. Ул үзен шушы милләтнең бер вәкиле итеп тойган, әсәрләре төрле телләргә тәрҗемә ителгән. Шәйхи Маннурдан калган мирас киләчәктә тулыландырып, буыннан- буынга тапшырылыр. Аның  тормыш юлын , әдәби мирасын саклау, өйрәнү эшләре буыннан - буынга дәвам итәр.</a:t>
            </a:r>
            <a:endParaRPr lang="ru-RU" sz="2400" dirty="0" smtClean="0"/>
          </a:p>
          <a:p>
            <a:pPr marL="274320" indent="-274320" algn="just" eaLnBrk="1" fontAlgn="auto" hangingPunct="1">
              <a:spcAft>
                <a:spcPts val="0"/>
              </a:spcAft>
              <a:buClr>
                <a:schemeClr val="accent3"/>
              </a:buClr>
              <a:buFont typeface="Wingdings 2"/>
              <a:buChar char=""/>
              <a:defRPr/>
            </a:pPr>
            <a:endParaRPr lang="ru-RU" sz="2400"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Содержимое 2"/>
          <p:cNvSpPr>
            <a:spLocks noGrp="1"/>
          </p:cNvSpPr>
          <p:nvPr>
            <p:ph idx="1"/>
          </p:nvPr>
        </p:nvSpPr>
        <p:spPr>
          <a:xfrm>
            <a:off x="1643042" y="1571612"/>
            <a:ext cx="6115064" cy="3500462"/>
          </a:xfrm>
        </p:spPr>
        <p:txBody>
          <a:bodyPr/>
          <a:lstStyle/>
          <a:p>
            <a:pPr algn="just" eaLnBrk="1" hangingPunct="1">
              <a:buNone/>
            </a:pPr>
            <a:r>
              <a:rPr lang="ru-RU" dirty="0" smtClean="0"/>
              <a:t>	Актык сулышымда юллар мине  </a:t>
            </a:r>
          </a:p>
          <a:p>
            <a:pPr algn="just" eaLnBrk="1" hangingPunct="1">
              <a:buNone/>
            </a:pPr>
            <a:r>
              <a:rPr lang="ru-RU" dirty="0" smtClean="0"/>
              <a:t>	Тагын сиңа алып кайттылар.</a:t>
            </a:r>
          </a:p>
          <a:p>
            <a:pPr algn="just" eaLnBrk="1" hangingPunct="1">
              <a:buNone/>
            </a:pPr>
            <a:r>
              <a:rPr lang="tt-RU" dirty="0" smtClean="0"/>
              <a:t>	Гәүдәм калсын туган җиркәемдә</a:t>
            </a:r>
            <a:r>
              <a:rPr lang="ru-RU" dirty="0" smtClean="0"/>
              <a:t>:</a:t>
            </a:r>
          </a:p>
          <a:p>
            <a:pPr algn="just" eaLnBrk="1" hangingPunct="1">
              <a:buNone/>
            </a:pPr>
            <a:r>
              <a:rPr lang="tt-RU" dirty="0" smtClean="0"/>
              <a:t>	Казан аңлар диеп беләм мин.</a:t>
            </a:r>
          </a:p>
          <a:p>
            <a:pPr algn="just" eaLnBrk="1" hangingPunct="1">
              <a:buNone/>
            </a:pPr>
            <a:r>
              <a:rPr lang="tt-RU" dirty="0" smtClean="0"/>
              <a:t>	Бөтенләйгә, китмәскә дип кайттым,</a:t>
            </a:r>
          </a:p>
          <a:p>
            <a:pPr algn="just" eaLnBrk="1" hangingPunct="1">
              <a:buNone/>
            </a:pPr>
            <a:r>
              <a:rPr lang="tt-RU" dirty="0" smtClean="0"/>
              <a:t>	Авылдашлар, сезнең белән мин. </a:t>
            </a:r>
          </a:p>
          <a:p>
            <a:pPr algn="r" eaLnBrk="1" hangingPunct="1">
              <a:buNone/>
            </a:pPr>
            <a:r>
              <a:rPr lang="tt-RU" dirty="0" smtClean="0"/>
              <a:t>Ш.Маннур.</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2910" y="285728"/>
            <a:ext cx="7000924" cy="714380"/>
          </a:xfrm>
        </p:spPr>
        <p:txBody>
          <a:bodyPr/>
          <a:lstStyle/>
          <a:p>
            <a:r>
              <a:rPr lang="ru-RU" sz="3200" dirty="0" smtClean="0"/>
              <a:t>             </a:t>
            </a:r>
            <a:r>
              <a:rPr lang="ru-RU" sz="2800" dirty="0" smtClean="0">
                <a:latin typeface="+mn-lt"/>
              </a:rPr>
              <a:t>Шәйхи Маннур безнең кунеллэрдэ</a:t>
            </a:r>
            <a:endParaRPr lang="ru-RU" sz="2800" dirty="0">
              <a:latin typeface="+mn-lt"/>
            </a:endParaRPr>
          </a:p>
        </p:txBody>
      </p:sp>
      <p:pic>
        <p:nvPicPr>
          <p:cNvPr id="4" name="Содержимое 3" descr="IMG_0992.JPG"/>
          <p:cNvPicPr>
            <a:picLocks noGrp="1" noChangeAspect="1"/>
          </p:cNvPicPr>
          <p:nvPr>
            <p:ph idx="1"/>
          </p:nvPr>
        </p:nvPicPr>
        <p:blipFill>
          <a:blip r:embed="rId2" cstate="print"/>
          <a:stretch>
            <a:fillRect/>
          </a:stretch>
        </p:blipFill>
        <p:spPr>
          <a:xfrm>
            <a:off x="1142976" y="1285860"/>
            <a:ext cx="7143800" cy="4929222"/>
          </a:xfr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71670" y="357166"/>
            <a:ext cx="5572164" cy="571504"/>
          </a:xfrm>
        </p:spPr>
        <p:txBody>
          <a:bodyPr/>
          <a:lstStyle/>
          <a:p>
            <a:pPr algn="ctr"/>
            <a:r>
              <a:rPr lang="ru-RU" sz="2800" dirty="0" smtClean="0">
                <a:latin typeface="+mn-lt"/>
              </a:rPr>
              <a:t>Анын исеме халык кунелендэ </a:t>
            </a:r>
            <a:endParaRPr lang="ru-RU" sz="2800" dirty="0">
              <a:latin typeface="+mn-lt"/>
            </a:endParaRPr>
          </a:p>
        </p:txBody>
      </p:sp>
      <p:pic>
        <p:nvPicPr>
          <p:cNvPr id="4" name="Содержимое 3" descr="IMG_6089.JPG"/>
          <p:cNvPicPr>
            <a:picLocks noGrp="1" noChangeAspect="1"/>
          </p:cNvPicPr>
          <p:nvPr>
            <p:ph idx="1"/>
          </p:nvPr>
        </p:nvPicPr>
        <p:blipFill>
          <a:blip r:embed="rId2" cstate="print"/>
          <a:stretch>
            <a:fillRect/>
          </a:stretch>
        </p:blipFill>
        <p:spPr>
          <a:xfrm>
            <a:off x="1428728" y="1428736"/>
            <a:ext cx="6858048" cy="5143537"/>
          </a:xfr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Содержимое 2" descr="IMGP5004.JPG"/>
          <p:cNvPicPr>
            <a:picLocks noGrp="1" noChangeAspect="1"/>
          </p:cNvPicPr>
          <p:nvPr>
            <p:ph idx="1"/>
          </p:nvPr>
        </p:nvPicPr>
        <p:blipFill>
          <a:blip r:embed="rId2"/>
          <a:stretch>
            <a:fillRect/>
          </a:stretch>
        </p:blipFill>
        <p:spPr>
          <a:xfrm>
            <a:off x="1428750" y="1643063"/>
            <a:ext cx="6569075" cy="4927600"/>
          </a:xfrm>
          <a:effectLst>
            <a:outerShdw blurRad="292100" dist="139700" dir="2700000" algn="tl" rotWithShape="0">
              <a:srgbClr val="333333">
                <a:alpha val="65000"/>
              </a:srgbClr>
            </a:outerShdw>
          </a:effectLst>
        </p:spPr>
      </p:pic>
      <p:sp>
        <p:nvSpPr>
          <p:cNvPr id="17410" name="TextBox 4"/>
          <p:cNvSpPr txBox="1">
            <a:spLocks noChangeArrowheads="1"/>
          </p:cNvSpPr>
          <p:nvPr/>
        </p:nvSpPr>
        <p:spPr bwMode="auto">
          <a:xfrm>
            <a:off x="1285875" y="357188"/>
            <a:ext cx="6929438" cy="369887"/>
          </a:xfrm>
          <a:prstGeom prst="rect">
            <a:avLst/>
          </a:prstGeom>
          <a:noFill/>
          <a:ln w="9525">
            <a:noFill/>
            <a:miter lim="800000"/>
            <a:headEnd/>
            <a:tailEnd/>
          </a:ln>
        </p:spPr>
        <p:txBody>
          <a:bodyPr>
            <a:spAutoFit/>
          </a:bodyPr>
          <a:lstStyle/>
          <a:p>
            <a:endParaRPr lang="ru-RU" dirty="0">
              <a:latin typeface="Constantia" pitchFamily="18" charset="0"/>
            </a:endParaRPr>
          </a:p>
        </p:txBody>
      </p:sp>
      <p:sp>
        <p:nvSpPr>
          <p:cNvPr id="17411" name="TextBox 6"/>
          <p:cNvSpPr txBox="1">
            <a:spLocks noChangeArrowheads="1"/>
          </p:cNvSpPr>
          <p:nvPr/>
        </p:nvSpPr>
        <p:spPr bwMode="auto">
          <a:xfrm>
            <a:off x="214282" y="0"/>
            <a:ext cx="8572560" cy="1569660"/>
          </a:xfrm>
          <a:prstGeom prst="rect">
            <a:avLst/>
          </a:prstGeom>
          <a:noFill/>
          <a:ln w="9525">
            <a:noFill/>
            <a:miter lim="800000"/>
            <a:headEnd/>
            <a:tailEnd/>
          </a:ln>
        </p:spPr>
        <p:txBody>
          <a:bodyPr wrap="square">
            <a:spAutoFit/>
          </a:bodyPr>
          <a:lstStyle/>
          <a:p>
            <a:pPr algn="just">
              <a:spcBef>
                <a:spcPts val="0"/>
              </a:spcBef>
            </a:pPr>
            <a:r>
              <a:rPr lang="ru-RU" sz="2400" b="1" dirty="0" smtClean="0">
                <a:latin typeface="Constantia" pitchFamily="18" charset="0"/>
              </a:rPr>
              <a:t>Без</a:t>
            </a:r>
            <a:r>
              <a:rPr lang="tt-RU" sz="2400" b="1" dirty="0" smtClean="0">
                <a:latin typeface="Constantia" pitchFamily="18" charset="0"/>
              </a:rPr>
              <a:t> “Аның исеме халык күңелендә” </a:t>
            </a:r>
            <a:r>
              <a:rPr lang="tt-RU" sz="2400" b="1" dirty="0">
                <a:latin typeface="Constantia" pitchFamily="18" charset="0"/>
              </a:rPr>
              <a:t>дигән  темага  проектны  эшләү  дәверендә  язучының  туган  авылында  салган  музей -  китапханәсенә  экскурсиягә бардык.</a:t>
            </a:r>
            <a:endParaRPr lang="ru-RU" sz="2400" b="1" dirty="0">
              <a:latin typeface="Constantia" pitchFamily="18"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57158" y="533400"/>
            <a:ext cx="8786842" cy="6324600"/>
          </a:xfrm>
        </p:spPr>
        <p:txBody>
          <a:bodyPr>
            <a:normAutofit fontScale="77500" lnSpcReduction="20000"/>
          </a:bodyPr>
          <a:lstStyle/>
          <a:p>
            <a:pPr marL="274320" indent="-274320" algn="ctr" eaLnBrk="1" fontAlgn="auto" hangingPunct="1">
              <a:spcAft>
                <a:spcPts val="0"/>
              </a:spcAft>
              <a:buClr>
                <a:schemeClr val="accent3"/>
              </a:buClr>
              <a:buNone/>
              <a:defRPr/>
            </a:pPr>
            <a:r>
              <a:rPr lang="tt-RU" b="1" dirty="0" smtClean="0"/>
              <a:t>	Кулланылган чыганаклар исемлеге:</a:t>
            </a:r>
            <a:endParaRPr lang="ru-RU" b="1" dirty="0" smtClean="0"/>
          </a:p>
          <a:p>
            <a:pPr marL="274320" indent="-274320" algn="ctr" eaLnBrk="1" fontAlgn="auto" hangingPunct="1">
              <a:spcAft>
                <a:spcPts val="0"/>
              </a:spcAft>
              <a:buClr>
                <a:schemeClr val="accent3"/>
              </a:buClr>
              <a:buNone/>
              <a:defRPr/>
            </a:pPr>
            <a:endParaRPr lang="ru-RU" dirty="0" smtClean="0"/>
          </a:p>
          <a:p>
            <a:pPr marL="274320" indent="-274320" eaLnBrk="1" fontAlgn="auto" hangingPunct="1">
              <a:spcAft>
                <a:spcPts val="0"/>
              </a:spcAft>
              <a:buClr>
                <a:schemeClr val="accent3"/>
              </a:buClr>
              <a:buFont typeface="Wingdings 2"/>
              <a:buChar char=""/>
              <a:defRPr/>
            </a:pPr>
            <a:r>
              <a:rPr lang="tt-RU" dirty="0" smtClean="0"/>
              <a:t>Фәрхетдинова З, Билалов З. "Сынмасын сабыр канатың”:(Җырлар)/ Радио “Курай”; Пул</a:t>
            </a:r>
            <a:r>
              <a:rPr lang="ru-RU" dirty="0" smtClean="0"/>
              <a:t>ьс</a:t>
            </a:r>
            <a:r>
              <a:rPr lang="tt-RU" dirty="0" smtClean="0"/>
              <a:t>-Радио. - Казан 1996.</a:t>
            </a:r>
            <a:endParaRPr lang="ru-RU" dirty="0" smtClean="0"/>
          </a:p>
          <a:p>
            <a:pPr marL="274320" indent="-274320" eaLnBrk="1" fontAlgn="auto" hangingPunct="1">
              <a:spcAft>
                <a:spcPts val="0"/>
              </a:spcAft>
              <a:buClr>
                <a:schemeClr val="accent3"/>
              </a:buClr>
              <a:buFont typeface="Wingdings 2"/>
              <a:buChar char=""/>
              <a:defRPr/>
            </a:pPr>
            <a:r>
              <a:rPr lang="tt-RU" dirty="0" smtClean="0"/>
              <a:t>Даутов Р.Н., Нуруллина Н.Б. Совет Татарстаны язучылары: Биобиблиогр. белешмә - Казан: Татар. кит. Нәшр., 1986.- Б.295-298.</a:t>
            </a:r>
            <a:endParaRPr lang="ru-RU" dirty="0" smtClean="0"/>
          </a:p>
          <a:p>
            <a:pPr marL="274320" indent="-274320" eaLnBrk="1" fontAlgn="auto" hangingPunct="1">
              <a:spcAft>
                <a:spcPts val="0"/>
              </a:spcAft>
              <a:buClr>
                <a:schemeClr val="accent3"/>
              </a:buClr>
              <a:buFont typeface="Wingdings 2"/>
              <a:buChar char=""/>
              <a:defRPr/>
            </a:pPr>
            <a:r>
              <a:rPr lang="tt-RU" dirty="0" smtClean="0"/>
              <a:t>Галиева Г. Игелек җирдә ятмый... // Галиева Г. Өзелгән өмет: Повестьлар, хикәяләр, эсселар, публицистик, мәкаләләр. - Казан: “Идел-Пресс”, 2003. - Б.255-262.</a:t>
            </a:r>
            <a:endParaRPr lang="ru-RU" dirty="0" smtClean="0"/>
          </a:p>
          <a:p>
            <a:pPr marL="274320" indent="-274320" eaLnBrk="1" fontAlgn="auto" hangingPunct="1">
              <a:spcAft>
                <a:spcPts val="0"/>
              </a:spcAft>
              <a:buClr>
                <a:schemeClr val="accent3"/>
              </a:buClr>
              <a:buFont typeface="Wingdings 2"/>
              <a:buChar char=""/>
              <a:defRPr/>
            </a:pPr>
            <a:r>
              <a:rPr lang="tt-RU" dirty="0" smtClean="0"/>
              <a:t>Олуг исемеңне зурлыйлар: Ш.Маннурның тууына- 90 ел // Казан утлары. 1995. - №1. - Б.170.</a:t>
            </a:r>
            <a:endParaRPr lang="ru-RU" dirty="0" smtClean="0"/>
          </a:p>
          <a:p>
            <a:pPr marL="274320" indent="-274320" eaLnBrk="1" fontAlgn="auto" hangingPunct="1">
              <a:spcAft>
                <a:spcPts val="0"/>
              </a:spcAft>
              <a:buClr>
                <a:schemeClr val="accent3"/>
              </a:buClr>
              <a:buFont typeface="Wingdings 2"/>
              <a:buChar char=""/>
              <a:defRPr/>
            </a:pPr>
            <a:r>
              <a:rPr lang="tt-RU" dirty="0" smtClean="0"/>
              <a:t>Маннур Ш. Агымсуларга карап. Казан: Татар. кит. Нәшр., 1974. - Б.187; Б 194.</a:t>
            </a:r>
            <a:endParaRPr lang="ru-RU" dirty="0" smtClean="0"/>
          </a:p>
          <a:p>
            <a:pPr marL="274320" indent="-274320" eaLnBrk="1" fontAlgn="auto" hangingPunct="1">
              <a:spcAft>
                <a:spcPts val="0"/>
              </a:spcAft>
              <a:buClr>
                <a:schemeClr val="accent3"/>
              </a:buClr>
              <a:buFont typeface="Wingdings 2"/>
              <a:buChar char=""/>
              <a:defRPr/>
            </a:pPr>
            <a:r>
              <a:rPr lang="tt-RU" dirty="0" smtClean="0"/>
              <a:t>Юзеев И. Тулбаеңа тагын килдем әле... // Идел. - 2000. -№5. - Б.62-64.</a:t>
            </a:r>
            <a:endParaRPr lang="ru-RU" dirty="0" smtClean="0"/>
          </a:p>
          <a:p>
            <a:pPr marL="274320" indent="-274320" eaLnBrk="1" fontAlgn="auto" hangingPunct="1">
              <a:spcAft>
                <a:spcPts val="0"/>
              </a:spcAft>
              <a:buClr>
                <a:schemeClr val="accent3"/>
              </a:buClr>
              <a:buFont typeface="Wingdings 2"/>
              <a:buChar char=""/>
              <a:defRPr/>
            </a:pPr>
            <a:r>
              <a:rPr lang="tt-RU" dirty="0" smtClean="0"/>
              <a:t>Маннур Ш. Олы чишмә: Шигыр</a:t>
            </a:r>
            <a:r>
              <a:rPr lang="ru-RU" dirty="0" smtClean="0"/>
              <a:t>ь</a:t>
            </a:r>
            <a:r>
              <a:rPr lang="tt-RU" dirty="0" smtClean="0"/>
              <a:t>  // Казан утлары. - 1975. - №7. - Б. 3-4.</a:t>
            </a:r>
            <a:endParaRPr lang="ru-RU" dirty="0" smtClean="0"/>
          </a:p>
          <a:p>
            <a:pPr marL="274320" indent="-274320" eaLnBrk="1" fontAlgn="auto" hangingPunct="1">
              <a:spcAft>
                <a:spcPts val="0"/>
              </a:spcAft>
              <a:buClr>
                <a:schemeClr val="accent3"/>
              </a:buClr>
              <a:buFont typeface="Wingdings 2"/>
              <a:buChar char=""/>
              <a:defRPr/>
            </a:pPr>
            <a:r>
              <a:rPr lang="tt-RU" dirty="0" smtClean="0"/>
              <a:t>Еллар, вакыйгалар, кешеләр // Мәгариф. 1998. - №6. - Б.76.</a:t>
            </a:r>
            <a:endParaRPr lang="ru-RU" dirty="0" smtClean="0"/>
          </a:p>
          <a:p>
            <a:pPr marL="274320" indent="-274320" eaLnBrk="1" fontAlgn="auto" hangingPunct="1">
              <a:spcAft>
                <a:spcPts val="0"/>
              </a:spcAft>
              <a:buClr>
                <a:schemeClr val="accent3"/>
              </a:buClr>
              <a:buFont typeface="Wingdings 2"/>
              <a:buChar char=""/>
              <a:defRPr/>
            </a:pPr>
            <a:r>
              <a:rPr lang="tt-RU" dirty="0" smtClean="0"/>
              <a:t>Маннур Ш. Меңнән бер кичә // Маннур Ш. Күңел йомгагы. - Казан: татар. кит. Нәшр., 1968. - Б.145.</a:t>
            </a:r>
            <a:endParaRPr lang="ru-RU" dirty="0" smtClean="0"/>
          </a:p>
          <a:p>
            <a:pPr marL="274320" indent="-274320" eaLnBrk="1" fontAlgn="auto" hangingPunct="1">
              <a:spcAft>
                <a:spcPts val="0"/>
              </a:spcAft>
              <a:buClr>
                <a:schemeClr val="accent3"/>
              </a:buClr>
              <a:buFont typeface="Wingdings 2"/>
              <a:buChar char=""/>
              <a:defRPr/>
            </a:pPr>
            <a:r>
              <a:rPr lang="tt-RU" dirty="0" smtClean="0"/>
              <a:t>Маннур Ш. Авылдашларыма хат: Шигыр</a:t>
            </a:r>
            <a:r>
              <a:rPr lang="ru-RU" dirty="0" smtClean="0"/>
              <a:t>ь</a:t>
            </a:r>
            <a:r>
              <a:rPr lang="tt-RU" dirty="0" smtClean="0"/>
              <a:t>  // Кызыл Татарстан. - 1941. - 26 март.</a:t>
            </a:r>
            <a:endParaRPr lang="ru-RU" dirty="0" smtClean="0"/>
          </a:p>
          <a:p>
            <a:pPr marL="274320" indent="-274320" eaLnBrk="1" fontAlgn="auto" hangingPunct="1">
              <a:spcAft>
                <a:spcPts val="0"/>
              </a:spcAft>
              <a:buClr>
                <a:schemeClr val="accent3"/>
              </a:buClr>
              <a:buFont typeface="Wingdings 2"/>
              <a:buChar char=""/>
              <a:defRPr/>
            </a:pPr>
            <a:endParaRPr lang="ru-RU"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Заголовок 1"/>
          <p:cNvSpPr>
            <a:spLocks noGrp="1"/>
          </p:cNvSpPr>
          <p:nvPr>
            <p:ph type="title"/>
          </p:nvPr>
        </p:nvSpPr>
        <p:spPr>
          <a:xfrm>
            <a:off x="500034" y="214290"/>
            <a:ext cx="8229600" cy="1143000"/>
          </a:xfrm>
        </p:spPr>
        <p:txBody>
          <a:bodyPr/>
          <a:lstStyle/>
          <a:p>
            <a:pPr algn="ctr" eaLnBrk="1" hangingPunct="1"/>
            <a:r>
              <a:rPr lang="tt-RU" sz="2400" dirty="0" smtClean="0">
                <a:latin typeface="+mn-lt"/>
              </a:rPr>
              <a:t>Мамадыштагы   тирә-якны  өйрәнү  музеендагы  материаллар белән  таныштык.</a:t>
            </a:r>
            <a:endParaRPr lang="ru-RU" sz="2400" dirty="0" smtClean="0">
              <a:latin typeface="+mn-lt"/>
            </a:endParaRPr>
          </a:p>
        </p:txBody>
      </p:sp>
      <p:pic>
        <p:nvPicPr>
          <p:cNvPr id="18434" name="Содержимое 3" descr="P4190142.JPG"/>
          <p:cNvPicPr>
            <a:picLocks noGrp="1" noChangeAspect="1"/>
          </p:cNvPicPr>
          <p:nvPr>
            <p:ph idx="1"/>
          </p:nvPr>
        </p:nvPicPr>
        <p:blipFill>
          <a:blip r:embed="rId2"/>
          <a:srcRect/>
          <a:stretch>
            <a:fillRect/>
          </a:stretch>
        </p:blipFill>
        <p:spPr>
          <a:xfrm>
            <a:off x="1285852" y="1571612"/>
            <a:ext cx="6529887" cy="4898300"/>
          </a:xfr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2"/>
          <p:cNvPicPr>
            <a:picLocks noGrp="1" noChangeAspect="1" noChangeArrowheads="1"/>
          </p:cNvPicPr>
          <p:nvPr>
            <p:ph idx="1"/>
          </p:nvPr>
        </p:nvPicPr>
        <p:blipFill>
          <a:blip r:embed="rId2"/>
          <a:srcRect/>
          <a:stretch>
            <a:fillRect/>
          </a:stretch>
        </p:blipFill>
        <p:spPr>
          <a:xfrm>
            <a:off x="428596" y="1857364"/>
            <a:ext cx="3611563" cy="3357562"/>
          </a:xfrm>
        </p:spPr>
      </p:pic>
      <p:sp>
        <p:nvSpPr>
          <p:cNvPr id="19458" name="TextBox 3"/>
          <p:cNvSpPr txBox="1">
            <a:spLocks noChangeArrowheads="1"/>
          </p:cNvSpPr>
          <p:nvPr/>
        </p:nvSpPr>
        <p:spPr bwMode="auto">
          <a:xfrm>
            <a:off x="571472" y="928670"/>
            <a:ext cx="7786710" cy="461665"/>
          </a:xfrm>
          <a:prstGeom prst="rect">
            <a:avLst/>
          </a:prstGeom>
          <a:noFill/>
          <a:ln w="9525">
            <a:noFill/>
            <a:miter lim="800000"/>
            <a:headEnd/>
            <a:tailEnd/>
          </a:ln>
        </p:spPr>
        <p:txBody>
          <a:bodyPr wrap="square">
            <a:spAutoFit/>
          </a:bodyPr>
          <a:lstStyle/>
          <a:p>
            <a:pPr algn="ctr"/>
            <a:r>
              <a:rPr lang="tt-RU" sz="2400" b="1" dirty="0">
                <a:latin typeface="Constantia" pitchFamily="18" charset="0"/>
              </a:rPr>
              <a:t>Күренекле язучыбыз Шәйхи Маннур</a:t>
            </a:r>
            <a:endParaRPr lang="ru-RU" sz="2400" b="1" dirty="0">
              <a:latin typeface="Constantia" pitchFamily="18" charset="0"/>
            </a:endParaRPr>
          </a:p>
        </p:txBody>
      </p:sp>
      <p:sp>
        <p:nvSpPr>
          <p:cNvPr id="5" name="Содержимое 2"/>
          <p:cNvSpPr txBox="1">
            <a:spLocks/>
          </p:cNvSpPr>
          <p:nvPr/>
        </p:nvSpPr>
        <p:spPr>
          <a:xfrm>
            <a:off x="4143372" y="2143117"/>
            <a:ext cx="5000628" cy="4532322"/>
          </a:xfrm>
          <a:prstGeom prst="rect">
            <a:avLst/>
          </a:prstGeom>
        </p:spPr>
        <p:txBody>
          <a:bodyPr>
            <a:normAutofit/>
          </a:bodyPr>
          <a:lstStyle/>
          <a:p>
            <a:pPr marL="274320" indent="-274320" fontAlgn="auto">
              <a:spcBef>
                <a:spcPct val="20000"/>
              </a:spcBef>
              <a:spcAft>
                <a:spcPts val="0"/>
              </a:spcAft>
              <a:buClr>
                <a:schemeClr val="accent3"/>
              </a:buClr>
              <a:buSzPct val="95000"/>
              <a:defRPr/>
            </a:pPr>
            <a:r>
              <a:rPr lang="tt-RU" sz="2400" dirty="0" smtClean="0">
                <a:latin typeface="+mn-lt"/>
                <a:cs typeface="+mn-cs"/>
              </a:rPr>
              <a:t>Күпме </a:t>
            </a:r>
            <a:r>
              <a:rPr lang="tt-RU" sz="2400" dirty="0">
                <a:latin typeface="+mn-lt"/>
                <a:cs typeface="+mn-cs"/>
              </a:rPr>
              <a:t>генә җирләр йөрсәм  </a:t>
            </a:r>
            <a:r>
              <a:rPr lang="tt-RU" sz="2400" dirty="0" smtClean="0">
                <a:latin typeface="+mn-lt"/>
                <a:cs typeface="+mn-cs"/>
              </a:rPr>
              <a:t>дә,</a:t>
            </a:r>
            <a:r>
              <a:rPr lang="ru-RU" sz="2400" dirty="0" smtClean="0">
                <a:latin typeface="+mn-lt"/>
                <a:cs typeface="+mn-cs"/>
              </a:rPr>
              <a:t> </a:t>
            </a:r>
          </a:p>
          <a:p>
            <a:pPr marL="274320" indent="-274320" fontAlgn="auto">
              <a:spcBef>
                <a:spcPct val="20000"/>
              </a:spcBef>
              <a:spcAft>
                <a:spcPts val="0"/>
              </a:spcAft>
              <a:buClr>
                <a:schemeClr val="accent3"/>
              </a:buClr>
              <a:buSzPct val="95000"/>
              <a:defRPr/>
            </a:pPr>
            <a:r>
              <a:rPr lang="tt-RU" sz="2400" dirty="0" smtClean="0">
                <a:latin typeface="+mn-lt"/>
                <a:cs typeface="+mn-cs"/>
              </a:rPr>
              <a:t>Истә </a:t>
            </a:r>
            <a:r>
              <a:rPr lang="tt-RU" sz="2400" dirty="0">
                <a:latin typeface="+mn-lt"/>
                <a:cs typeface="+mn-cs"/>
              </a:rPr>
              <a:t>йөртәм һаман мин </a:t>
            </a:r>
            <a:r>
              <a:rPr lang="tt-RU" sz="2400" dirty="0" smtClean="0">
                <a:latin typeface="+mn-lt"/>
                <a:cs typeface="+mn-cs"/>
              </a:rPr>
              <a:t>аны. </a:t>
            </a:r>
          </a:p>
          <a:p>
            <a:pPr marL="274320" indent="-274320" fontAlgn="auto">
              <a:spcBef>
                <a:spcPct val="20000"/>
              </a:spcBef>
              <a:spcAft>
                <a:spcPts val="0"/>
              </a:spcAft>
              <a:buClr>
                <a:schemeClr val="accent3"/>
              </a:buClr>
              <a:buSzPct val="95000"/>
              <a:defRPr/>
            </a:pPr>
            <a:r>
              <a:rPr lang="tt-RU" sz="2400" dirty="0" smtClean="0">
                <a:latin typeface="+mn-lt"/>
                <a:cs typeface="+mn-cs"/>
              </a:rPr>
              <a:t>Нинди </a:t>
            </a:r>
            <a:r>
              <a:rPr lang="tt-RU" sz="2400" dirty="0">
                <a:latin typeface="+mn-lt"/>
                <a:cs typeface="+mn-cs"/>
              </a:rPr>
              <a:t>генә матур төш </a:t>
            </a:r>
            <a:r>
              <a:rPr lang="tt-RU" sz="2400" dirty="0" smtClean="0">
                <a:latin typeface="+mn-lt"/>
                <a:cs typeface="+mn-cs"/>
              </a:rPr>
              <a:t>күрсәм дә  </a:t>
            </a:r>
            <a:endParaRPr lang="ru-RU" sz="2400" dirty="0" smtClean="0">
              <a:latin typeface="+mn-lt"/>
              <a:cs typeface="+mn-cs"/>
            </a:endParaRPr>
          </a:p>
          <a:p>
            <a:pPr marL="274320" indent="-274320" fontAlgn="auto">
              <a:spcBef>
                <a:spcPct val="20000"/>
              </a:spcBef>
              <a:spcAft>
                <a:spcPts val="0"/>
              </a:spcAft>
              <a:buClr>
                <a:schemeClr val="accent3"/>
              </a:buClr>
              <a:buSzPct val="95000"/>
              <a:defRPr/>
            </a:pPr>
            <a:r>
              <a:rPr lang="tt-RU" sz="2400" dirty="0" smtClean="0">
                <a:latin typeface="+mn-lt"/>
                <a:cs typeface="+mn-cs"/>
              </a:rPr>
              <a:t>Күрәмен мин туган Тулбайны.</a:t>
            </a:r>
            <a:r>
              <a:rPr lang="tt-RU" sz="2400" dirty="0">
                <a:latin typeface="+mn-lt"/>
                <a:cs typeface="+mn-cs"/>
              </a:rPr>
              <a:t> </a:t>
            </a:r>
            <a:endParaRPr lang="tt-RU" sz="2400" dirty="0" smtClean="0">
              <a:latin typeface="+mn-lt"/>
              <a:cs typeface="+mn-cs"/>
            </a:endParaRPr>
          </a:p>
          <a:p>
            <a:pPr marL="274320" indent="-274320" algn="r" fontAlgn="auto">
              <a:spcBef>
                <a:spcPct val="20000"/>
              </a:spcBef>
              <a:spcAft>
                <a:spcPts val="0"/>
              </a:spcAft>
              <a:buClr>
                <a:schemeClr val="accent3"/>
              </a:buClr>
              <a:buSzPct val="95000"/>
              <a:defRPr/>
            </a:pPr>
            <a:r>
              <a:rPr lang="tt-RU" sz="2400" dirty="0" smtClean="0">
                <a:latin typeface="+mn-lt"/>
                <a:cs typeface="+mn-cs"/>
              </a:rPr>
              <a:t>Шәйхи Маннур</a:t>
            </a:r>
            <a:endParaRPr lang="ru-RU" sz="2400" dirty="0">
              <a:latin typeface="+mn-lt"/>
              <a:cs typeface="+mn-cs"/>
            </a:endParaRPr>
          </a:p>
          <a:p>
            <a:pPr marL="274320" indent="-274320" fontAlgn="auto">
              <a:spcBef>
                <a:spcPct val="20000"/>
              </a:spcBef>
              <a:spcAft>
                <a:spcPts val="0"/>
              </a:spcAft>
              <a:buClr>
                <a:schemeClr val="accent3"/>
              </a:buClr>
              <a:buSzPct val="95000"/>
              <a:buFont typeface="Wingdings 2"/>
              <a:buChar char=""/>
              <a:defRPr/>
            </a:pPr>
            <a:endParaRPr lang="ru-RU" sz="2600" dirty="0">
              <a:latin typeface="+mn-lt"/>
              <a:cs typeface="+mn-cs"/>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Содержимое 3" descr="P4200162.JPG"/>
          <p:cNvPicPr>
            <a:picLocks noGrp="1" noChangeAspect="1"/>
          </p:cNvPicPr>
          <p:nvPr>
            <p:ph idx="1"/>
          </p:nvPr>
        </p:nvPicPr>
        <p:blipFill>
          <a:blip r:embed="rId2"/>
          <a:srcRect/>
          <a:stretch>
            <a:fillRect/>
          </a:stretch>
        </p:blipFill>
        <p:spPr>
          <a:xfrm>
            <a:off x="1214414" y="1357298"/>
            <a:ext cx="6715125" cy="5037138"/>
          </a:xfrm>
        </p:spPr>
      </p:pic>
      <p:sp>
        <p:nvSpPr>
          <p:cNvPr id="21506" name="Прямоугольник 2"/>
          <p:cNvSpPr>
            <a:spLocks noChangeArrowheads="1"/>
          </p:cNvSpPr>
          <p:nvPr/>
        </p:nvSpPr>
        <p:spPr bwMode="auto">
          <a:xfrm>
            <a:off x="0" y="214290"/>
            <a:ext cx="9144000" cy="830997"/>
          </a:xfrm>
          <a:prstGeom prst="rect">
            <a:avLst/>
          </a:prstGeom>
          <a:noFill/>
          <a:ln w="9525">
            <a:noFill/>
            <a:miter lim="800000"/>
            <a:headEnd/>
            <a:tailEnd/>
          </a:ln>
        </p:spPr>
        <p:txBody>
          <a:bodyPr wrap="square">
            <a:spAutoFit/>
          </a:bodyPr>
          <a:lstStyle/>
          <a:p>
            <a:r>
              <a:rPr lang="tt-RU" sz="2400" dirty="0">
                <a:latin typeface="Constantia" pitchFamily="18" charset="0"/>
              </a:rPr>
              <a:t>Шәйхи Маннур гүзәл табигатьле  Тулбай авылында 1905 елның 15 гыйнварында ярлы крест</a:t>
            </a:r>
            <a:r>
              <a:rPr lang="ru-RU" sz="2400" dirty="0">
                <a:latin typeface="Constantia" pitchFamily="18" charset="0"/>
              </a:rPr>
              <a:t>ьян </a:t>
            </a:r>
            <a:r>
              <a:rPr lang="tt-RU" sz="2400" dirty="0">
                <a:latin typeface="Constantia" pitchFamily="18" charset="0"/>
              </a:rPr>
              <a:t>гаиләсендә дөньяга килә.</a:t>
            </a:r>
            <a:endParaRPr lang="ru-RU" sz="2400" dirty="0">
              <a:latin typeface="Constantia"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a:xfrm>
            <a:off x="457200" y="4143380"/>
            <a:ext cx="8229600" cy="2181220"/>
          </a:xfrm>
        </p:spPr>
        <p:txBody>
          <a:bodyPr/>
          <a:lstStyle/>
          <a:p>
            <a:pPr algn="ctr">
              <a:buNone/>
            </a:pPr>
            <a:r>
              <a:rPr lang="tt-RU" sz="2400" dirty="0" smtClean="0"/>
              <a:t>	Башта туган авылында, аннары Шәмәк авылы мәдрәсәсендә белем ала. Револю</a:t>
            </a:r>
            <a:r>
              <a:rPr lang="ru-RU" sz="2400" dirty="0" smtClean="0"/>
              <a:t>цияд</a:t>
            </a:r>
            <a:r>
              <a:rPr lang="tt-RU" sz="2400" dirty="0" smtClean="0"/>
              <a:t>ән соң Шәмәктә ачылган икенче баскыч эш мәктәбендә, Мамадыштагы педагогия курсларында укый.</a:t>
            </a:r>
            <a:endParaRPr lang="ru-RU" sz="2400" dirty="0"/>
          </a:p>
        </p:txBody>
      </p:sp>
      <p:pic>
        <p:nvPicPr>
          <p:cNvPr id="1026" name="Picture 2" descr="E:\DSC_1244.JPG"/>
          <p:cNvPicPr>
            <a:picLocks noChangeAspect="1" noChangeArrowheads="1"/>
          </p:cNvPicPr>
          <p:nvPr/>
        </p:nvPicPr>
        <p:blipFill>
          <a:blip r:embed="rId2"/>
          <a:srcRect/>
          <a:stretch>
            <a:fillRect/>
          </a:stretch>
        </p:blipFill>
        <p:spPr bwMode="auto">
          <a:xfrm>
            <a:off x="0" y="0"/>
            <a:ext cx="9144000" cy="4071941"/>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Содержимое 3" descr="IMGP5020.JPG"/>
          <p:cNvPicPr>
            <a:picLocks noGrp="1" noChangeAspect="1"/>
          </p:cNvPicPr>
          <p:nvPr>
            <p:ph idx="1"/>
          </p:nvPr>
        </p:nvPicPr>
        <p:blipFill>
          <a:blip r:embed="rId2"/>
          <a:srcRect/>
          <a:stretch>
            <a:fillRect/>
          </a:stretch>
        </p:blipFill>
        <p:spPr>
          <a:xfrm>
            <a:off x="0" y="0"/>
            <a:ext cx="9144000" cy="6858000"/>
          </a:xfr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1258</TotalTime>
  <Words>627</Words>
  <PresentationFormat>Экран (4:3)</PresentationFormat>
  <Paragraphs>104</Paragraphs>
  <Slides>40</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40</vt:i4>
      </vt:variant>
    </vt:vector>
  </HeadingPairs>
  <TitlesOfParts>
    <vt:vector size="41" baseType="lpstr">
      <vt:lpstr>Поток</vt:lpstr>
      <vt:lpstr>Слайд 1</vt:lpstr>
      <vt:lpstr>Слайд 2</vt:lpstr>
      <vt:lpstr>Слайд 3</vt:lpstr>
      <vt:lpstr>Слайд 4</vt:lpstr>
      <vt:lpstr>Мамадыштагы   тирә-якны  өйрәнү  музеендагы  материаллар белән  таныштык.</vt:lpstr>
      <vt:lpstr>Слайд 6</vt:lpstr>
      <vt:lpstr>Слайд 7</vt:lpstr>
      <vt:lpstr>Слайд 8</vt:lpstr>
      <vt:lpstr>Слайд 9</vt:lpstr>
      <vt:lpstr>Слайд 10</vt:lpstr>
      <vt:lpstr>Слайд 11</vt:lpstr>
      <vt:lpstr> 1939 нчы елда Шәйхи Маннур  әдәбият өлкәсендәге уңышлары өчен Хезмәт Кызыл байрагы ордены белән бүләкләнә.</vt:lpstr>
      <vt:lpstr>Слайд 13</vt:lpstr>
      <vt:lpstr>Слайд 14</vt:lpstr>
      <vt:lpstr>Слайд 15</vt:lpstr>
      <vt:lpstr>Слайд 16</vt:lpstr>
      <vt:lpstr>Слайд 17</vt:lpstr>
      <vt:lpstr>Слайд 18</vt:lpstr>
      <vt:lpstr>т</vt:lpstr>
      <vt:lpstr>Шәйхи Маннур тәрҗемәче дә. Ул рус классиклары  А. С. Пушкинның әкиятләрен, Крыловның мәсәлләрен, М.Ю.Лермонтов, С. Михалков әсәрләрен тәрҗемә иткән.Шуның өчен 1980 елда Почет билгесе ордены белән бүләкләнә.  </vt:lpstr>
      <vt:lpstr>Слайд 21</vt:lpstr>
      <vt:lpstr>1980 елда китапханәгә Шәйхи Маннур исеме бирелә.</vt:lpstr>
      <vt:lpstr>Шәйхи Маннурның язучылар белән дуслыгы</vt:lpstr>
      <vt:lpstr>Слайд 24</vt:lpstr>
      <vt:lpstr>Слайд 25</vt:lpstr>
      <vt:lpstr>Слайд 26</vt:lpstr>
      <vt:lpstr>Слайд 27</vt:lpstr>
      <vt:lpstr>Слайд 28</vt:lpstr>
      <vt:lpstr>Слайд 29</vt:lpstr>
      <vt:lpstr>Слайд 30</vt:lpstr>
      <vt:lpstr>Слайд 31</vt:lpstr>
      <vt:lpstr>Мамадыш үзәгендә Шәйхи Маннурга һәйкәл куела, авторы-Бакый Урманче.</vt:lpstr>
      <vt:lpstr>Слайд 33</vt:lpstr>
      <vt:lpstr>Шәйхи Маннурның быелгы туган көне.</vt:lpstr>
      <vt:lpstr>Слайд 35</vt:lpstr>
      <vt:lpstr>Слайд 36</vt:lpstr>
      <vt:lpstr>Слайд 37</vt:lpstr>
      <vt:lpstr>             Шәйхи Маннур безнең кунеллэрдэ</vt:lpstr>
      <vt:lpstr>Анын исеме халык кунелендэ </vt:lpstr>
      <vt:lpstr>Слайд 40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пк</cp:lastModifiedBy>
  <cp:revision>164</cp:revision>
  <dcterms:modified xsi:type="dcterms:W3CDTF">2016-12-09T11:22:34Z</dcterms:modified>
</cp:coreProperties>
</file>